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01" r:id="rId1"/>
  </p:sldMasterIdLst>
  <p:notesMasterIdLst>
    <p:notesMasterId r:id="rId29"/>
  </p:notesMasterIdLst>
  <p:handoutMasterIdLst>
    <p:handoutMasterId r:id="rId30"/>
  </p:handoutMasterIdLst>
  <p:sldIdLst>
    <p:sldId id="417" r:id="rId2"/>
    <p:sldId id="453" r:id="rId3"/>
    <p:sldId id="268" r:id="rId4"/>
    <p:sldId id="467" r:id="rId5"/>
    <p:sldId id="443" r:id="rId6"/>
    <p:sldId id="444" r:id="rId7"/>
    <p:sldId id="435" r:id="rId8"/>
    <p:sldId id="430" r:id="rId9"/>
    <p:sldId id="431" r:id="rId10"/>
    <p:sldId id="468" r:id="rId11"/>
    <p:sldId id="438" r:id="rId12"/>
    <p:sldId id="338" r:id="rId13"/>
    <p:sldId id="446" r:id="rId14"/>
    <p:sldId id="420" r:id="rId15"/>
    <p:sldId id="479" r:id="rId16"/>
    <p:sldId id="473" r:id="rId17"/>
    <p:sldId id="477" r:id="rId18"/>
    <p:sldId id="478" r:id="rId19"/>
    <p:sldId id="455" r:id="rId20"/>
    <p:sldId id="463" r:id="rId21"/>
    <p:sldId id="476" r:id="rId22"/>
    <p:sldId id="471" r:id="rId23"/>
    <p:sldId id="472" r:id="rId24"/>
    <p:sldId id="470" r:id="rId25"/>
    <p:sldId id="474" r:id="rId26"/>
    <p:sldId id="475" r:id="rId27"/>
    <p:sldId id="425" r:id="rId28"/>
  </p:sldIdLst>
  <p:sldSz cx="12192000" cy="6858000"/>
  <p:notesSz cx="7315200" cy="96012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0467" autoAdjust="0"/>
  </p:normalViewPr>
  <p:slideViewPr>
    <p:cSldViewPr snapToGrid="0">
      <p:cViewPr varScale="1">
        <p:scale>
          <a:sx n="77" d="100"/>
          <a:sy n="77" d="100"/>
        </p:scale>
        <p:origin x="912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139" y="5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\Desktop\&#2408;&#2406;&#2413;&#2415;&#2404;&#2414;&#2406;\Crop%20cut,%20Ric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\Desktop\&#2408;&#2406;&#2413;&#2415;&#2404;&#2414;&#2406;\ISF%20Collection%20data%20KIS.xlsm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ne-NP" sz="1600" b="1" i="0" baseline="0">
                <a:solidFill>
                  <a:sysClr val="windowText" lastClr="000000"/>
                </a:solidFill>
                <a:effectLst/>
              </a:rPr>
              <a:t>धानको उत्पादन (मे. टन/ हेक्टर)</a:t>
            </a:r>
            <a:endParaRPr lang="en-US" sz="1400">
              <a:solidFill>
                <a:sysClr val="windowText" lastClr="000000"/>
              </a:solidFill>
              <a:effectLst/>
            </a:endParaRPr>
          </a:p>
        </c:rich>
      </c:tx>
      <c:layout>
        <c:manualLayout>
          <c:xMode val="edge"/>
          <c:yMode val="edge"/>
          <c:x val="0.26430428169081271"/>
          <c:y val="3.36202356045802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ne-NP" dirty="0"/>
                      <a:t>६.१७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16A-42FF-BC92-D0192134E1F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ne-NP"/>
                      <a:t>४.८९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16A-42FF-BC92-D0192134E1F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'2'!$P$46:$P$47</c:f>
              <c:strCache>
                <c:ptCount val="2"/>
                <c:pt idx="0">
                  <c:v>कन्कार्इ सिंचाइ प्रणाली</c:v>
                </c:pt>
                <c:pt idx="1">
                  <c:v>झापा जिल्ला</c:v>
                </c:pt>
              </c:strCache>
            </c:strRef>
          </c:cat>
          <c:val>
            <c:numRef>
              <c:f>'2'!$Q$46:$Q$47</c:f>
              <c:numCache>
                <c:formatCode>0.00</c:formatCode>
                <c:ptCount val="2"/>
                <c:pt idx="0">
                  <c:v>6.17</c:v>
                </c:pt>
                <c:pt idx="1">
                  <c:v>4.8899999999999997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6A-42FF-BC92-D0192134E1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6317103"/>
        <c:axId val="1090836959"/>
      </c:barChart>
      <c:catAx>
        <c:axId val="4863171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0836959"/>
        <c:crosses val="autoZero"/>
        <c:auto val="1"/>
        <c:lblAlgn val="ctr"/>
        <c:lblOffset val="100"/>
        <c:noMultiLvlLbl val="0"/>
      </c:catAx>
      <c:valAx>
        <c:axId val="10908369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e-NP" sz="900" b="1" i="0" u="none" strike="noStrike" baseline="0">
                    <a:effectLst/>
                  </a:rPr>
                  <a:t>(मे. टन/ हेक्टर)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6317103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8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e-NP" dirty="0"/>
              <a:t>सिंचाइ सेवा शुल्क संकलन 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Sheet1!$A$2:$A$18</c:f>
              <c:strCache>
                <c:ptCount val="17"/>
                <c:pt idx="0">
                  <c:v>2062/63</c:v>
                </c:pt>
                <c:pt idx="1">
                  <c:v>2063/64</c:v>
                </c:pt>
                <c:pt idx="2">
                  <c:v>2064/65</c:v>
                </c:pt>
                <c:pt idx="3">
                  <c:v>2065/66</c:v>
                </c:pt>
                <c:pt idx="4">
                  <c:v>2066/67</c:v>
                </c:pt>
                <c:pt idx="5">
                  <c:v>2067/68</c:v>
                </c:pt>
                <c:pt idx="6">
                  <c:v>2068/69</c:v>
                </c:pt>
                <c:pt idx="7">
                  <c:v>2069/70</c:v>
                </c:pt>
                <c:pt idx="8">
                  <c:v>2070/71</c:v>
                </c:pt>
                <c:pt idx="9">
                  <c:v>2071/72</c:v>
                </c:pt>
                <c:pt idx="10">
                  <c:v>2072/73</c:v>
                </c:pt>
                <c:pt idx="11">
                  <c:v>2073/74</c:v>
                </c:pt>
                <c:pt idx="12">
                  <c:v>2074/75</c:v>
                </c:pt>
                <c:pt idx="13">
                  <c:v>2075/76</c:v>
                </c:pt>
                <c:pt idx="14">
                  <c:v>2076/77</c:v>
                </c:pt>
                <c:pt idx="15">
                  <c:v>2077/78</c:v>
                </c:pt>
                <c:pt idx="16">
                  <c:v>2078/079</c:v>
                </c:pt>
              </c:strCache>
            </c:strRef>
          </c:cat>
          <c:val>
            <c:numRef>
              <c:f>Sheet1!$B$2:$B$18</c:f>
              <c:numCache>
                <c:formatCode>General</c:formatCode>
                <c:ptCount val="17"/>
                <c:pt idx="0">
                  <c:v>251000</c:v>
                </c:pt>
                <c:pt idx="1">
                  <c:v>386201</c:v>
                </c:pt>
                <c:pt idx="2">
                  <c:v>291200</c:v>
                </c:pt>
                <c:pt idx="3">
                  <c:v>656543</c:v>
                </c:pt>
                <c:pt idx="4">
                  <c:v>169999</c:v>
                </c:pt>
                <c:pt idx="5">
                  <c:v>436663</c:v>
                </c:pt>
                <c:pt idx="6">
                  <c:v>373500</c:v>
                </c:pt>
                <c:pt idx="7">
                  <c:v>675000</c:v>
                </c:pt>
                <c:pt idx="8">
                  <c:v>724000</c:v>
                </c:pt>
                <c:pt idx="9">
                  <c:v>1152000</c:v>
                </c:pt>
                <c:pt idx="10">
                  <c:v>1342687</c:v>
                </c:pt>
                <c:pt idx="11">
                  <c:v>1651804</c:v>
                </c:pt>
                <c:pt idx="12">
                  <c:v>1720000</c:v>
                </c:pt>
                <c:pt idx="13">
                  <c:v>1759923</c:v>
                </c:pt>
                <c:pt idx="14">
                  <c:v>1414618</c:v>
                </c:pt>
                <c:pt idx="15">
                  <c:v>1468050</c:v>
                </c:pt>
                <c:pt idx="16">
                  <c:v>1138623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E8-4B23-9C3F-37BD3660F8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3870319"/>
        <c:axId val="498625167"/>
      </c:barChart>
      <c:catAx>
        <c:axId val="49387031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e-NP"/>
                  <a:t>आ.</a:t>
                </a:r>
                <a:r>
                  <a:rPr lang="ne-NP" baseline="0"/>
                  <a:t> व.</a:t>
                </a:r>
                <a:endParaRPr lang="ne-N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8625167"/>
        <c:crosses val="autoZero"/>
        <c:auto val="1"/>
        <c:lblAlgn val="ctr"/>
        <c:lblOffset val="100"/>
        <c:noMultiLvlLbl val="0"/>
      </c:catAx>
      <c:valAx>
        <c:axId val="4986251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e-NP" sz="1000" b="0" i="0" u="none" strike="noStrike" baseline="0">
                    <a:effectLst/>
                  </a:rPr>
                  <a:t>सिंचाइ सेवा शुल्क  रु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8703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3170552" cy="4802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4649" y="2"/>
            <a:ext cx="3168828" cy="4802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D8C6D6A8-B599-490E-B0CB-00D0CF08FCE9}" type="datetimeFigureOut">
              <a:rPr lang="en-US"/>
              <a:pPr>
                <a:defRPr/>
              </a:pPr>
              <a:t>12/14/2022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9119365"/>
            <a:ext cx="3170552" cy="4802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4649" y="9119365"/>
            <a:ext cx="3168828" cy="4802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AB091FB0-0154-4B3E-8BFE-46EA1F8A88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3170552" cy="48029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4649" y="2"/>
            <a:ext cx="3168828" cy="48029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7DA6174-2DC6-4C9B-88FD-E2E46E2B4111}" type="datetimeFigureOut">
              <a:rPr lang="en-US"/>
              <a:pPr>
                <a:defRPr/>
              </a:pPr>
              <a:t>12/14/2022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719138"/>
            <a:ext cx="6403975" cy="3602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006" y="4560455"/>
            <a:ext cx="5853195" cy="432108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9119365"/>
            <a:ext cx="3170552" cy="48029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4649" y="9119365"/>
            <a:ext cx="3168828" cy="48029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1D0B95F-3F67-41FC-987D-AB69E17114B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068676D-B0F5-49D1-9250-55751BAB3289}" type="slidenum">
              <a:rPr lang="en-US" smtClean="0">
                <a:latin typeface="Arial" charset="0"/>
                <a:cs typeface="Arial" charset="0"/>
              </a:rPr>
              <a:pPr/>
              <a:t>1</a:t>
            </a:fld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CC39B18-2591-42CB-9DE5-A6B3E89A6E14}" type="slidenum">
              <a:rPr lang="en-US" altLang="en-US" smtClean="0">
                <a:latin typeface="Arial" charset="0"/>
                <a:cs typeface="Arial" charset="0"/>
              </a:rPr>
              <a:pPr/>
              <a:t>12</a:t>
            </a:fld>
            <a:endParaRPr lang="en-US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CC39B18-2591-42CB-9DE5-A6B3E89A6E14}" type="slidenum">
              <a:rPr lang="en-US" altLang="en-US" smtClean="0">
                <a:latin typeface="Arial" charset="0"/>
                <a:cs typeface="Arial" charset="0"/>
              </a:rPr>
              <a:pPr/>
              <a:t>13</a:t>
            </a:fld>
            <a:endParaRPr lang="en-US" alt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428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GB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45F7219-65B7-4FBB-8266-6274F185C6EA}" type="slidenum">
              <a:rPr lang="en-GB" altLang="en-US" smtClean="0">
                <a:latin typeface="Arial" charset="0"/>
                <a:cs typeface="Arial" charset="0"/>
              </a:rPr>
              <a:pPr/>
              <a:t>14</a:t>
            </a:fld>
            <a:endParaRPr lang="en-GB" alt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188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D0B95F-3F67-41FC-987D-AB69E17114BD}" type="slidenum">
              <a:rPr lang="en-GB" altLang="en-US" smtClean="0"/>
              <a:pPr>
                <a:defRPr/>
              </a:pPr>
              <a:t>19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629899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D0B95F-3F67-41FC-987D-AB69E17114BD}" type="slidenum">
              <a:rPr lang="en-GB" altLang="en-US" smtClean="0"/>
              <a:pPr>
                <a:defRPr/>
              </a:pPr>
              <a:t>20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630096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D0B95F-3F67-41FC-987D-AB69E17114BD}" type="slidenum">
              <a:rPr lang="en-GB" altLang="en-US" smtClean="0"/>
              <a:pPr>
                <a:defRPr/>
              </a:pPr>
              <a:t>27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80179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72095BCA-876B-4632-93A2-614C598DA0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645FE893-66D8-4AB9-9BD1-DF1DD5DBF2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8C394B69-4C86-4ECA-B35F-3959518E42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559E994-5ED2-4754-8F9F-298DFEAE38BD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D0B95F-3F67-41FC-987D-AB69E17114BD}" type="slidenum">
              <a:rPr lang="en-GB" altLang="en-US" smtClean="0"/>
              <a:pPr>
                <a:defRPr/>
              </a:pPr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43194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D0B95F-3F67-41FC-987D-AB69E17114BD}" type="slidenum">
              <a:rPr lang="en-GB" altLang="en-US" smtClean="0"/>
              <a:pPr>
                <a:defRPr/>
              </a:pPr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11156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D0B95F-3F67-41FC-987D-AB69E17114BD}" type="slidenum">
              <a:rPr lang="en-GB" altLang="en-US" smtClean="0"/>
              <a:pPr>
                <a:defRPr/>
              </a:pPr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70793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D0B95F-3F67-41FC-987D-AB69E17114BD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2678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D0B95F-3F67-41FC-987D-AB69E17114BD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28020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D0B95F-3F67-41FC-987D-AB69E17114BD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18642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ne-NP">
                <a:ea typeface="Kalimati" pitchFamily="2"/>
                <a:cs typeface="Kalimati" pitchFamily="2"/>
              </a:rPr>
              <a:t>नदी नियन्त्रण</a:t>
            </a:r>
            <a:r>
              <a:rPr lang="en-US">
                <a:ea typeface="Kalimati" pitchFamily="2"/>
                <a:cs typeface="Kalimati" pitchFamily="2"/>
              </a:rPr>
              <a:t> </a:t>
            </a:r>
            <a:r>
              <a:rPr lang="ne-NP">
                <a:ea typeface="Kalimati" pitchFamily="2"/>
                <a:cs typeface="Kalimati" pitchFamily="2"/>
              </a:rPr>
              <a:t>को २१७ १७२ के हो 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2772" name="Date Placeholder 3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9F11F7B-9100-42B0-9EEA-D481388630EA}" type="datetime1">
              <a:rPr lang="en-US" altLang="en-US" smtClean="0">
                <a:latin typeface="Arial" charset="0"/>
                <a:cs typeface="Arial" charset="0"/>
              </a:rPr>
              <a:pPr/>
              <a:t>12/14/2022</a:t>
            </a:fld>
            <a:endParaRPr lang="en-US" altLang="en-US">
              <a:latin typeface="Arial" charset="0"/>
              <a:cs typeface="Arial" charset="0"/>
            </a:endParaRPr>
          </a:p>
        </p:txBody>
      </p:sp>
      <p:sp>
        <p:nvSpPr>
          <p:cNvPr id="32773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DC174C4-9A96-4769-9B5E-E22AD93BFCBB}" type="slidenum">
              <a:rPr lang="en-US" altLang="en-US" smtClean="0">
                <a:latin typeface="Arial" charset="0"/>
                <a:cs typeface="Arial" charset="0"/>
              </a:rPr>
              <a:pPr/>
              <a:t>11</a:t>
            </a:fld>
            <a:endParaRPr lang="en-US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6B3E8-123F-425E-BED6-3F46941D715F}" type="datetimeFigureOut">
              <a:rPr lang="en-US"/>
              <a:pPr>
                <a:defRPr/>
              </a:pPr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F2ADA-7D47-4C1F-99DA-43AF8561406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  <p:transition spd="med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68562-808B-468C-9E18-FB60E15A612B}" type="datetimeFigureOut">
              <a:rPr lang="en-US"/>
              <a:pPr>
                <a:defRPr/>
              </a:pPr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A500A-B102-4A66-AA3A-204763445F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spd="med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33F8F-A20A-4CBB-B44F-B495B5422DE7}" type="datetimeFigureOut">
              <a:rPr lang="en-US"/>
              <a:pPr>
                <a:defRPr/>
              </a:pPr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74FFD-CD3C-4D31-BD04-6D80D02163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 spd="med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8BB6F-A903-42F0-9802-F27B93A5862C}" type="datetimeFigureOut">
              <a:rPr lang="en-US"/>
              <a:pPr>
                <a:defRPr/>
              </a:pPr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9DF04-ED2D-4566-B2F1-D7B175CBD23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  <p:transition spd="med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2B62C-4F8D-498D-962F-9E64F4E676B5}" type="datetimeFigureOut">
              <a:rPr lang="en-US"/>
              <a:pPr>
                <a:defRPr/>
              </a:pPr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99970-7C74-4FBE-B9EA-669756512F0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  <p:transition spd="med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DF24C-7FE2-4BB7-8500-A2276C0CC3E3}" type="datetimeFigureOut">
              <a:rPr lang="en-US"/>
              <a:pPr>
                <a:defRPr/>
              </a:pPr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423AD-72DD-40D0-AB42-6C8099B7B30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  <p:transition spd="med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BE03C-BD2F-4FBA-BFC2-CE6D4A338034}" type="datetimeFigureOut">
              <a:rPr lang="en-US"/>
              <a:pPr>
                <a:defRPr/>
              </a:pPr>
              <a:t>12/14/2022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991B2-4D08-4FCB-A769-D169E1F5EF9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  <p:transition spd="med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ABFBA-CF29-4C0D-9B5C-AC732FD299E2}" type="datetimeFigureOut">
              <a:rPr lang="en-US"/>
              <a:pPr>
                <a:defRPr/>
              </a:pPr>
              <a:t>12/14/2022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CA362-C934-446F-8718-7190DD7E8A0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  <p:transition spd="med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844F9-9273-4BB0-B829-E1C09493731B}" type="datetimeFigureOut">
              <a:rPr lang="en-US"/>
              <a:pPr>
                <a:defRPr/>
              </a:pPr>
              <a:t>12/14/2022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2415A-2F8D-46A8-980F-D7DEC0B7732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  <p:transition spd="med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61DAD-64E1-4C16-B013-1CB347BDDAB5}" type="datetimeFigureOut">
              <a:rPr lang="en-US"/>
              <a:pPr>
                <a:defRPr/>
              </a:pPr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B11B0-E55F-4903-B51E-AD9FAC25C8D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  <p:transition spd="med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5821E-46FA-4935-9E3F-4DFFACC01105}" type="datetimeFigureOut">
              <a:rPr lang="en-US"/>
              <a:pPr>
                <a:defRPr/>
              </a:pPr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11977-9A9D-467F-B943-73D86F3B098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  <p:transition spd="med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07042F3-9531-40A1-A59B-37E99BF16536}" type="datetimeFigureOut">
              <a:rPr lang="en-US"/>
              <a:pPr>
                <a:defRPr/>
              </a:pPr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A4D220E-6C8B-4ACB-A929-4AA1ADDCD2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24" r:id="rId1"/>
    <p:sldLayoutId id="2147485625" r:id="rId2"/>
    <p:sldLayoutId id="2147485626" r:id="rId3"/>
    <p:sldLayoutId id="2147485627" r:id="rId4"/>
    <p:sldLayoutId id="2147485628" r:id="rId5"/>
    <p:sldLayoutId id="2147485629" r:id="rId6"/>
    <p:sldLayoutId id="2147485630" r:id="rId7"/>
    <p:sldLayoutId id="2147485631" r:id="rId8"/>
    <p:sldLayoutId id="2147485632" r:id="rId9"/>
    <p:sldLayoutId id="2147485622" r:id="rId10"/>
    <p:sldLayoutId id="2147485623" r:id="rId11"/>
  </p:sldLayoutIdLst>
  <p:transition spd="med">
    <p:wedg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.emf"/><Relationship Id="rId4" Type="http://schemas.openxmlformats.org/officeDocument/2006/relationships/package" Target="../embeddings/Microsoft_Excel_Worksheet2.xlsx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emf"/><Relationship Id="rId4" Type="http://schemas.openxmlformats.org/officeDocument/2006/relationships/package" Target="../embeddings/Microsoft_Excel_Worksheet.xlsx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emf"/><Relationship Id="rId4" Type="http://schemas.openxmlformats.org/officeDocument/2006/relationships/package" Target="../embeddings/Microsoft_Excel_Worksheet1.xlsx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329" y="160338"/>
            <a:ext cx="11988800" cy="6545261"/>
          </a:xfrm>
        </p:spPr>
        <p:txBody>
          <a:bodyPr>
            <a:normAutofit/>
          </a:bodyPr>
          <a:lstStyle/>
          <a:p>
            <a:pPr marL="0" indent="0" algn="ctr" fontAlgn="auto">
              <a:spcBef>
                <a:spcPct val="0"/>
              </a:spcBef>
              <a:spcAft>
                <a:spcPts val="60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ne-NP" sz="2600" b="1" dirty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प्रदेश सरकार</a:t>
            </a:r>
          </a:p>
          <a:p>
            <a:pPr marL="0" indent="0" algn="ctr" fontAlgn="auto">
              <a:spcBef>
                <a:spcPct val="0"/>
              </a:spcBef>
              <a:spcAft>
                <a:spcPts val="60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sz="4400" b="1" dirty="0">
                <a:ln w="11430"/>
                <a:solidFill>
                  <a:srgbClr val="FF0000"/>
                </a:solidFill>
                <a:cs typeface="Kalimati" pitchFamily="2"/>
              </a:rPr>
              <a:t> </a:t>
            </a:r>
            <a:r>
              <a:rPr lang="ne-NP" sz="3600" b="1" dirty="0">
                <a:ln w="11430"/>
                <a:solidFill>
                  <a:srgbClr val="FF0000"/>
                </a:solidFill>
                <a:cs typeface="Kalimati" pitchFamily="2"/>
              </a:rPr>
              <a:t>कन्काई सिंचाइ व्यवस्थापन कार्यालय</a:t>
            </a:r>
            <a:endParaRPr lang="ne-NP" sz="4400" b="1" dirty="0">
              <a:ln w="11430"/>
              <a:solidFill>
                <a:srgbClr val="FF0000"/>
              </a:solidFill>
              <a:cs typeface="Kalimati" pitchFamily="2"/>
            </a:endParaRPr>
          </a:p>
          <a:p>
            <a:pPr marL="0" indent="0" algn="ctr" fontAlgn="auto">
              <a:spcBef>
                <a:spcPct val="0"/>
              </a:spcBef>
              <a:spcAft>
                <a:spcPts val="60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ne-NP" sz="2800" b="1" dirty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प्रदेश १</a:t>
            </a:r>
            <a:r>
              <a:rPr lang="en-US" sz="2800" b="1" dirty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,</a:t>
            </a:r>
            <a:r>
              <a:rPr lang="ne-NP" sz="2800" b="1" dirty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 विराटनगर</a:t>
            </a:r>
          </a:p>
          <a:p>
            <a:pPr marL="0" indent="0" algn="ctr" fontAlgn="auto">
              <a:spcBef>
                <a:spcPct val="0"/>
              </a:spcBef>
              <a:spcAft>
                <a:spcPts val="600"/>
              </a:spcAft>
              <a:buClr>
                <a:schemeClr val="accent3"/>
              </a:buClr>
              <a:buFont typeface="Wingdings 2"/>
              <a:buNone/>
              <a:defRPr/>
            </a:pPr>
            <a:endParaRPr lang="ne-NP" sz="2800" b="1" dirty="0">
              <a:solidFill>
                <a:srgbClr val="FF0000"/>
              </a:solidFill>
              <a:latin typeface="Preeti" pitchFamily="2" charset="0"/>
              <a:cs typeface="Kalimati" pitchFamily="2"/>
            </a:endParaRPr>
          </a:p>
          <a:p>
            <a:pPr marL="0" indent="0" algn="ctr" fontAlgn="auto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ne-NP" sz="1600" b="1" dirty="0">
              <a:solidFill>
                <a:srgbClr val="FF0000"/>
              </a:solidFill>
              <a:latin typeface="Preeti" pitchFamily="2" charset="0"/>
              <a:cs typeface="Kalimati" pitchFamily="2"/>
            </a:endParaRPr>
          </a:p>
          <a:p>
            <a:pPr marL="0" indent="0" algn="ct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ne-NP" b="1" dirty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आ.व. २०७९/०८०</a:t>
            </a:r>
            <a:r>
              <a:rPr lang="ne-NP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Kalimati" pitchFamily="2"/>
              </a:rPr>
              <a:t> को</a:t>
            </a:r>
          </a:p>
          <a:p>
            <a:pPr marL="0" indent="0" algn="ct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ne-NP" b="1" dirty="0">
                <a:ln w="11430"/>
                <a:solidFill>
                  <a:srgbClr val="7030A0"/>
                </a:solidFill>
                <a:cs typeface="Kalimati" pitchFamily="2"/>
              </a:rPr>
              <a:t>प्रथम त्रैमासिक प्रगति समीक्षा</a:t>
            </a:r>
            <a:r>
              <a:rPr lang="en-US" b="1" dirty="0">
                <a:ln w="11430"/>
                <a:solidFill>
                  <a:srgbClr val="7030A0"/>
                </a:solidFill>
                <a:cs typeface="Kalimati" pitchFamily="2"/>
              </a:rPr>
              <a:t> </a:t>
            </a:r>
            <a:r>
              <a:rPr lang="ne-NP" b="1" dirty="0">
                <a:ln w="11430"/>
                <a:solidFill>
                  <a:srgbClr val="7030A0"/>
                </a:solidFill>
                <a:cs typeface="Kalimati" pitchFamily="2"/>
              </a:rPr>
              <a:t>गोष्ठि</a:t>
            </a:r>
            <a:endParaRPr lang="en-US" b="1" dirty="0">
              <a:ln w="11430"/>
              <a:solidFill>
                <a:srgbClr val="7030A0"/>
              </a:solidFill>
              <a:cs typeface="Kalimati" pitchFamily="2"/>
            </a:endParaRPr>
          </a:p>
          <a:p>
            <a:pPr marL="0" indent="0" algn="ctr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Preeti" pitchFamily="2" charset="0"/>
              <a:cs typeface="Kalimati" pitchFamily="2"/>
            </a:endParaRPr>
          </a:p>
          <a:p>
            <a:pPr marL="0" indent="0" algn="ctr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ne-NP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reeti" pitchFamily="2" charset="0"/>
                <a:cs typeface="Kalimati" pitchFamily="2"/>
              </a:rPr>
              <a:t>मंसिर २९- पुष १</a:t>
            </a:r>
            <a:r>
              <a:rPr lang="ne-NP" sz="2800" b="1" dirty="0">
                <a:ln w="11430"/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,</a:t>
            </a:r>
            <a:r>
              <a:rPr lang="ne-NP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reeti" pitchFamily="2" charset="0"/>
                <a:cs typeface="Kalimati" pitchFamily="2"/>
              </a:rPr>
              <a:t> २०७९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sz="2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Kalimati" pitchFamily="2"/>
              </a:rPr>
              <a:t>				</a:t>
            </a:r>
            <a:r>
              <a:rPr lang="ne-NP" sz="2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Kalimati" pitchFamily="2"/>
              </a:rPr>
              <a:t>		</a:t>
            </a:r>
            <a:r>
              <a:rPr lang="en-US" b="1" dirty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		</a:t>
            </a:r>
            <a:r>
              <a:rPr lang="ne-NP" b="1" dirty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Preeti" pitchFamily="2" charset="0"/>
                <a:cs typeface="Kalimati" pitchFamily="2"/>
              </a:rPr>
              <a:t>	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00425" y="5324793"/>
            <a:ext cx="518795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ne-NP" sz="2000" b="1" dirty="0">
                <a:ln w="11430"/>
                <a:solidFill>
                  <a:srgbClr val="002060"/>
                </a:solidFill>
                <a:latin typeface="Arial" pitchFamily="34" charset="0"/>
                <a:cs typeface="Kalimati" pitchFamily="2"/>
              </a:rPr>
              <a:t>उमेश कुमार सुजखू</a:t>
            </a:r>
          </a:p>
          <a:p>
            <a:pPr algn="ct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ne-NP" sz="2000" b="1" dirty="0">
                <a:ln w="11430"/>
                <a:solidFill>
                  <a:srgbClr val="002060"/>
                </a:solidFill>
                <a:latin typeface="Arial" pitchFamily="34" charset="0"/>
                <a:cs typeface="Kalimati" pitchFamily="2"/>
              </a:rPr>
              <a:t>कार्यालय प्रमुख </a:t>
            </a:r>
            <a:endParaRPr lang="en-US" sz="2000" b="1" dirty="0">
              <a:ln w="11430"/>
              <a:solidFill>
                <a:srgbClr val="002060"/>
              </a:solidFill>
              <a:latin typeface="Arial" pitchFamily="34" charset="0"/>
              <a:cs typeface="Kalimati" pitchFamily="2"/>
            </a:endParaRPr>
          </a:p>
          <a:p>
            <a:pPr algn="ct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sz="2000" b="1" dirty="0">
                <a:ln w="11430"/>
                <a:solidFill>
                  <a:srgbClr val="002060"/>
                </a:solidFill>
                <a:latin typeface="Arial" pitchFamily="34" charset="0"/>
                <a:cs typeface="Kalimati" pitchFamily="2"/>
              </a:rPr>
              <a:t>	</a:t>
            </a:r>
            <a:r>
              <a:rPr lang="ne-NP" sz="2000" b="1" dirty="0">
                <a:ln w="11430"/>
                <a:solidFill>
                  <a:srgbClr val="002060"/>
                </a:solidFill>
                <a:latin typeface="Preeti" pitchFamily="2" charset="0"/>
                <a:cs typeface="Kalimati" pitchFamily="2"/>
              </a:rPr>
              <a:t>कन्काई सिंचाइ व्यवस्थापन कार्यालय, झापा</a:t>
            </a:r>
            <a:endParaRPr lang="en-US" sz="2000" b="1" dirty="0">
              <a:ln w="11430"/>
              <a:solidFill>
                <a:srgbClr val="002060"/>
              </a:solidFill>
              <a:latin typeface="Arial" pitchFamily="34" charset="0"/>
              <a:cs typeface="Kalimati" pitchFamily="2"/>
            </a:endParaRPr>
          </a:p>
        </p:txBody>
      </p:sp>
      <p:pic>
        <p:nvPicPr>
          <p:cNvPr id="19461" name="Picture 2" descr="C:\Users\lenovo\Desktop\MOPID1तेस्र तथा वार्षिक प्रगति समिक्षा ०७६०७७\Nepal government New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39888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AutoShape 6" descr="Nepal National Flag Waving Vector Illustration (739793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463" name="AutoShape 10" descr="Flag Nepal Animated Flag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19464" name="Picture 11" descr="animated nepal ffla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20400" y="0"/>
            <a:ext cx="13716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D52E4C9-7BCC-4D5D-9411-CFC2F6434F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7496322"/>
              </p:ext>
            </p:extLst>
          </p:nvPr>
        </p:nvGraphicFramePr>
        <p:xfrm>
          <a:off x="140635" y="944880"/>
          <a:ext cx="11866595" cy="40610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2677">
                  <a:extLst>
                    <a:ext uri="{9D8B030D-6E8A-4147-A177-3AD203B41FA5}">
                      <a16:colId xmlns:a16="http://schemas.microsoft.com/office/drawing/2014/main" val="690673260"/>
                    </a:ext>
                  </a:extLst>
                </a:gridCol>
                <a:gridCol w="1143298">
                  <a:extLst>
                    <a:ext uri="{9D8B030D-6E8A-4147-A177-3AD203B41FA5}">
                      <a16:colId xmlns:a16="http://schemas.microsoft.com/office/drawing/2014/main" val="1456487122"/>
                    </a:ext>
                  </a:extLst>
                </a:gridCol>
                <a:gridCol w="826178">
                  <a:extLst>
                    <a:ext uri="{9D8B030D-6E8A-4147-A177-3AD203B41FA5}">
                      <a16:colId xmlns:a16="http://schemas.microsoft.com/office/drawing/2014/main" val="2472393641"/>
                    </a:ext>
                  </a:extLst>
                </a:gridCol>
                <a:gridCol w="1008184">
                  <a:extLst>
                    <a:ext uri="{9D8B030D-6E8A-4147-A177-3AD203B41FA5}">
                      <a16:colId xmlns:a16="http://schemas.microsoft.com/office/drawing/2014/main" val="114051167"/>
                    </a:ext>
                  </a:extLst>
                </a:gridCol>
                <a:gridCol w="820615">
                  <a:extLst>
                    <a:ext uri="{9D8B030D-6E8A-4147-A177-3AD203B41FA5}">
                      <a16:colId xmlns:a16="http://schemas.microsoft.com/office/drawing/2014/main" val="3078311841"/>
                    </a:ext>
                  </a:extLst>
                </a:gridCol>
                <a:gridCol w="726831">
                  <a:extLst>
                    <a:ext uri="{9D8B030D-6E8A-4147-A177-3AD203B41FA5}">
                      <a16:colId xmlns:a16="http://schemas.microsoft.com/office/drawing/2014/main" val="3425000597"/>
                    </a:ext>
                  </a:extLst>
                </a:gridCol>
                <a:gridCol w="715107">
                  <a:extLst>
                    <a:ext uri="{9D8B030D-6E8A-4147-A177-3AD203B41FA5}">
                      <a16:colId xmlns:a16="http://schemas.microsoft.com/office/drawing/2014/main" val="2283806595"/>
                    </a:ext>
                  </a:extLst>
                </a:gridCol>
                <a:gridCol w="1524001">
                  <a:extLst>
                    <a:ext uri="{9D8B030D-6E8A-4147-A177-3AD203B41FA5}">
                      <a16:colId xmlns:a16="http://schemas.microsoft.com/office/drawing/2014/main" val="1459525906"/>
                    </a:ext>
                  </a:extLst>
                </a:gridCol>
                <a:gridCol w="1160584">
                  <a:extLst>
                    <a:ext uri="{9D8B030D-6E8A-4147-A177-3AD203B41FA5}">
                      <a16:colId xmlns:a16="http://schemas.microsoft.com/office/drawing/2014/main" val="714250542"/>
                    </a:ext>
                  </a:extLst>
                </a:gridCol>
                <a:gridCol w="899153">
                  <a:extLst>
                    <a:ext uri="{9D8B030D-6E8A-4147-A177-3AD203B41FA5}">
                      <a16:colId xmlns:a16="http://schemas.microsoft.com/office/drawing/2014/main" val="1082378495"/>
                    </a:ext>
                  </a:extLst>
                </a:gridCol>
                <a:gridCol w="932491">
                  <a:extLst>
                    <a:ext uri="{9D8B030D-6E8A-4147-A177-3AD203B41FA5}">
                      <a16:colId xmlns:a16="http://schemas.microsoft.com/office/drawing/2014/main" val="630990732"/>
                    </a:ext>
                  </a:extLst>
                </a:gridCol>
                <a:gridCol w="1207476">
                  <a:extLst>
                    <a:ext uri="{9D8B030D-6E8A-4147-A177-3AD203B41FA5}">
                      <a16:colId xmlns:a16="http://schemas.microsoft.com/office/drawing/2014/main" val="1361144640"/>
                    </a:ext>
                  </a:extLst>
                </a:gridCol>
              </a:tblGrid>
              <a:tr h="499634">
                <a:tc gridSpan="1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8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Kalimati" panose="00000400000000000000" pitchFamily="2"/>
                          <a:ea typeface="+mn-ea"/>
                          <a:cs typeface="+mn-cs"/>
                        </a:rPr>
                        <a:t>संघीय सरकार तर्फको क्रियाकलाप विवरण</a:t>
                      </a:r>
                    </a:p>
                  </a:txBody>
                  <a:tcPr marL="6664" marR="6664" marT="6664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664" marR="6664" marT="6664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664" marR="6664" marT="6664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664" marR="6664" marT="6664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664" marR="6664" marT="6664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664" marR="6664" marT="6664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664" marR="6664" marT="6664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664" marR="6664" marT="6664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664" marR="6664" marT="6664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664" marR="6664" marT="6664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664" marR="6664" marT="6664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664" marR="6664" marT="6664" marB="0" anchor="b"/>
                </a:tc>
                <a:extLst>
                  <a:ext uri="{0D108BD9-81ED-4DB2-BD59-A6C34878D82A}">
                    <a16:rowId xmlns:a16="http://schemas.microsoft.com/office/drawing/2014/main" val="1986523918"/>
                  </a:ext>
                </a:extLst>
              </a:tr>
              <a:tr h="1150595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200" b="1" u="none" strike="noStrike" dirty="0">
                          <a:effectLst/>
                        </a:rPr>
                        <a:t>ब.उ.शि.नं</a:t>
                      </a:r>
                      <a:endParaRPr lang="ne-NP" sz="12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664" marR="6664" marT="66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200" b="1" u="none" strike="noStrike" dirty="0">
                          <a:effectLst/>
                        </a:rPr>
                        <a:t>क्रियाकलाप कोड</a:t>
                      </a:r>
                      <a:endParaRPr lang="ne-NP" sz="12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664" marR="6664" marT="66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200" b="1" u="none" strike="noStrike" dirty="0">
                          <a:effectLst/>
                        </a:rPr>
                        <a:t>आयोजनाको नाम</a:t>
                      </a:r>
                      <a:endParaRPr lang="ne-NP" sz="12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664" marR="6664" marT="66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200" b="1" u="none" strike="noStrike" dirty="0">
                          <a:effectLst/>
                        </a:rPr>
                        <a:t>लागत अनुमान (श्रमदान बाहेक)</a:t>
                      </a:r>
                      <a:endParaRPr lang="ne-NP" sz="12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664" marR="6664" marT="66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200" b="1" u="none" strike="noStrike" dirty="0">
                          <a:effectLst/>
                        </a:rPr>
                        <a:t>जनसहभागीता</a:t>
                      </a:r>
                      <a:endParaRPr lang="ne-NP" sz="12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664" marR="6664" marT="66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200" b="1" u="none" strike="noStrike" dirty="0">
                          <a:effectLst/>
                        </a:rPr>
                        <a:t>कुल लागत</a:t>
                      </a:r>
                      <a:endParaRPr lang="ne-NP" sz="12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664" marR="6664" marT="66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200" b="1" u="none" strike="noStrike" dirty="0">
                          <a:effectLst/>
                        </a:rPr>
                        <a:t>हाल सम्मको कुल खर्च</a:t>
                      </a:r>
                      <a:endParaRPr lang="ne-NP" sz="12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664" marR="6664" marT="666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ne-NP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आ.व.२०७९/८० को विनियोजित बजेट (रु हजारमा)</a:t>
                      </a:r>
                    </a:p>
                  </a:txBody>
                  <a:tcPr marL="4867" marR="4867" marT="4867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ne-NP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आ.व.२०७९/८० को  हाल सम्मको खर्च (रु हजारमा)</a:t>
                      </a:r>
                    </a:p>
                  </a:txBody>
                  <a:tcPr marL="4867" marR="4867" marT="48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200" b="1" u="none" strike="noStrike" dirty="0">
                          <a:effectLst/>
                        </a:rPr>
                        <a:t>वित्तिय प्रगति</a:t>
                      </a:r>
                      <a:endParaRPr lang="ne-NP" sz="12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664" marR="6664" marT="66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200" b="1" u="none" strike="noStrike" dirty="0">
                          <a:effectLst/>
                        </a:rPr>
                        <a:t>भौतिक प्रगति</a:t>
                      </a:r>
                      <a:endParaRPr lang="ne-NP" sz="12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664" marR="6664" marT="666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200" b="1" u="none" strike="noStrike" dirty="0">
                          <a:effectLst/>
                        </a:rPr>
                        <a:t>आ.व. २०७९/८० मा सम्पन्न हुने/नहुने</a:t>
                      </a:r>
                      <a:endParaRPr lang="ne-NP" sz="12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664" marR="6664" marT="6664" marB="0" anchor="ctr"/>
                </a:tc>
                <a:extLst>
                  <a:ext uri="{0D108BD9-81ED-4DB2-BD59-A6C34878D82A}">
                    <a16:rowId xmlns:a16="http://schemas.microsoft.com/office/drawing/2014/main" val="2181019513"/>
                  </a:ext>
                </a:extLst>
              </a:tr>
              <a:tr h="383533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313911304</a:t>
                      </a:r>
                    </a:p>
                  </a:txBody>
                  <a:tcPr marL="7620" marR="7620" marT="7620" marB="0" vert="vert27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11.5.15.6</a:t>
                      </a:r>
                    </a:p>
                  </a:txBody>
                  <a:tcPr marL="7620" marR="7620" marT="7620" marB="0" anchor="b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ne-NP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कन्कार्इ सिचार्इ आयोजना</a:t>
                      </a:r>
                    </a:p>
                  </a:txBody>
                  <a:tcPr marL="7620" marR="7620" marT="7620" marB="0" vert="vert27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Kalimati" panose="00000400000000000000" pitchFamily="2"/>
                        </a:rPr>
                        <a:t>9000</a:t>
                      </a: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Kalimati" panose="00000400000000000000" pitchFamily="2"/>
                        </a:rPr>
                        <a:t>9000</a:t>
                      </a: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2299.07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8000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2299.07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28.74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14309832"/>
                  </a:ext>
                </a:extLst>
              </a:tr>
              <a:tr h="3835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11.5.15.14</a:t>
                      </a: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7000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7000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7000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56.99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0.81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20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सम्पन्न हुने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0538980"/>
                  </a:ext>
                </a:extLst>
              </a:tr>
              <a:tr h="3835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11.5.15.20</a:t>
                      </a: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30000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58.38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0.19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सम्पन्न हुने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4717818"/>
                  </a:ext>
                </a:extLst>
              </a:tr>
              <a:tr h="3835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11.5.15.21</a:t>
                      </a: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5000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5000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5000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0.00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0.00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20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सम्पन्न हुने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37732584"/>
                  </a:ext>
                </a:extLst>
              </a:tr>
              <a:tr h="4931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11.5.15.25</a:t>
                      </a: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35000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35000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35000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0.00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0.00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20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सम्पन्न हुने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66133867"/>
                  </a:ext>
                </a:extLst>
              </a:tr>
              <a:tr h="383533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ne-NP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जम्मा</a:t>
                      </a: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56000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56000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2299.07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Kalimati" panose="00000400000000000000" pitchFamily="2"/>
                        </a:rPr>
                        <a:t>85000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Kalimati" panose="00000400000000000000" pitchFamily="2"/>
                        </a:rPr>
                        <a:t>2414.44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17975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273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le 1"/>
          <p:cNvSpPr>
            <a:spLocks noGrp="1"/>
          </p:cNvSpPr>
          <p:nvPr>
            <p:ph type="title"/>
          </p:nvPr>
        </p:nvSpPr>
        <p:spPr>
          <a:xfrm>
            <a:off x="168275" y="195263"/>
            <a:ext cx="12023725" cy="573087"/>
          </a:xfrm>
        </p:spPr>
        <p:txBody>
          <a:bodyPr/>
          <a:lstStyle/>
          <a:p>
            <a:pPr eaLnBrk="1" hangingPunct="1"/>
            <a:r>
              <a:rPr lang="ne-NP" altLang="en-US" sz="2800" b="1" dirty="0">
                <a:solidFill>
                  <a:srgbClr val="FF0000"/>
                </a:solidFill>
                <a:latin typeface="Preeti" pitchFamily="2" charset="0"/>
                <a:ea typeface="Kalimati" pitchFamily="2"/>
                <a:cs typeface="Kalimati" pitchFamily="2"/>
              </a:rPr>
              <a:t>आ.व. २०७९/</a:t>
            </a:r>
            <a:r>
              <a:rPr lang="ne-NP" altLang="en-US" sz="2800" b="1" dirty="0">
                <a:solidFill>
                  <a:srgbClr val="FF0000"/>
                </a:solidFill>
                <a:latin typeface="Times New Roman" pitchFamily="18" charset="0"/>
                <a:ea typeface="Kalimati" pitchFamily="2"/>
                <a:cs typeface="Kalimati" pitchFamily="2"/>
              </a:rPr>
              <a:t>८०</a:t>
            </a:r>
            <a:r>
              <a:rPr lang="en-US" altLang="en-US" sz="2800" b="1" dirty="0">
                <a:solidFill>
                  <a:srgbClr val="FF0000"/>
                </a:solidFill>
                <a:latin typeface="Preeti" pitchFamily="2" charset="0"/>
                <a:ea typeface="Kalimati" pitchFamily="2"/>
                <a:cs typeface="Kalimati" pitchFamily="2"/>
              </a:rPr>
              <a:t> </a:t>
            </a:r>
            <a:r>
              <a:rPr lang="ne-NP" altLang="en-US" sz="2800" b="1" dirty="0">
                <a:solidFill>
                  <a:srgbClr val="FF0000"/>
                </a:solidFill>
                <a:latin typeface="Preeti" pitchFamily="2" charset="0"/>
                <a:ea typeface="Kalimati" pitchFamily="2"/>
                <a:cs typeface="Kalimati" pitchFamily="2"/>
              </a:rPr>
              <a:t>मा संचालित</a:t>
            </a:r>
            <a:r>
              <a:rPr lang="en-US" altLang="en-US" sz="2800" b="1" dirty="0">
                <a:solidFill>
                  <a:srgbClr val="FF0000"/>
                </a:solidFill>
                <a:latin typeface="Preeti" pitchFamily="2" charset="0"/>
                <a:ea typeface="Kalimati" pitchFamily="2"/>
                <a:cs typeface="Kalimati" pitchFamily="2"/>
              </a:rPr>
              <a:t> </a:t>
            </a:r>
            <a:r>
              <a:rPr lang="ne-NP" altLang="en-US" sz="2800" b="1" dirty="0">
                <a:solidFill>
                  <a:srgbClr val="FF0000"/>
                </a:solidFill>
                <a:latin typeface="Preeti" pitchFamily="2" charset="0"/>
                <a:ea typeface="Kalimati" pitchFamily="2"/>
                <a:cs typeface="Kalimati" pitchFamily="2"/>
              </a:rPr>
              <a:t>कार्यक्रमहरु वाट भएको सिंचित क्षेत्रफल विस्तार </a:t>
            </a:r>
            <a:endParaRPr lang="en-US" altLang="en-US" sz="2800" b="1" dirty="0">
              <a:solidFill>
                <a:srgbClr val="FF0000"/>
              </a:solidFill>
              <a:ea typeface="Kalimati" pitchFamily="2"/>
              <a:cs typeface="Kalimati" pitchFamily="2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566400" y="6356350"/>
            <a:ext cx="10160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5462184-A95C-4935-A58A-0CDC3DF04B9F}" type="slidenum">
              <a:rPr lang="en-US" altLang="en-US" smtClean="0">
                <a:latin typeface="Arial" charset="0"/>
                <a:cs typeface="Arial" charset="0"/>
              </a:rPr>
              <a:pPr/>
              <a:t>11</a:t>
            </a:fld>
            <a:endParaRPr lang="en-US" altLang="en-US">
              <a:latin typeface="Arial" charset="0"/>
              <a:cs typeface="Arial" charset="0"/>
            </a:endParaRPr>
          </a:p>
        </p:txBody>
      </p:sp>
      <p:graphicFrame>
        <p:nvGraphicFramePr>
          <p:cNvPr id="717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0473373"/>
              </p:ext>
            </p:extLst>
          </p:nvPr>
        </p:nvGraphicFramePr>
        <p:xfrm>
          <a:off x="92075" y="1214438"/>
          <a:ext cx="12112625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5" name="Worksheet" r:id="rId4" imgW="9029594" imgH="2925985" progId="Excel.Sheet.12">
                  <p:embed/>
                </p:oleObj>
              </mc:Choice>
              <mc:Fallback>
                <p:oleObj name="Worksheet" r:id="rId4" imgW="9029594" imgH="2925985" progId="Excel.Sheet.1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5" y="1214438"/>
                        <a:ext cx="12112625" cy="441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163285" y="232682"/>
            <a:ext cx="11553370" cy="527050"/>
          </a:xfrm>
        </p:spPr>
        <p:txBody>
          <a:bodyPr/>
          <a:lstStyle/>
          <a:p>
            <a:r>
              <a:rPr lang="ne-NP" altLang="en-US" sz="3200" b="1" dirty="0">
                <a:solidFill>
                  <a:srgbClr val="FF0000"/>
                </a:solidFill>
                <a:latin typeface="Preeti" pitchFamily="2" charset="0"/>
                <a:ea typeface="Kalimati" pitchFamily="2"/>
                <a:cs typeface="Kalimati" pitchFamily="2"/>
              </a:rPr>
              <a:t>बेरुजु</a:t>
            </a:r>
            <a:r>
              <a:rPr lang="ne-NP" altLang="en-US" sz="3200" b="1" dirty="0">
                <a:solidFill>
                  <a:srgbClr val="FF0000"/>
                </a:solidFill>
                <a:ea typeface="Kalimati" pitchFamily="2"/>
                <a:cs typeface="Kalimati" pitchFamily="2"/>
              </a:rPr>
              <a:t>को</a:t>
            </a:r>
            <a:r>
              <a:rPr lang="ne-NP" altLang="en-US" sz="3200" b="1" dirty="0">
                <a:solidFill>
                  <a:srgbClr val="FF0000"/>
                </a:solidFill>
                <a:latin typeface="Preeti" pitchFamily="2" charset="0"/>
                <a:ea typeface="Kalimati" pitchFamily="2"/>
                <a:cs typeface="Kalimati" pitchFamily="2"/>
              </a:rPr>
              <a:t> स्थिति </a:t>
            </a:r>
            <a:r>
              <a:rPr lang="en-US" altLang="en-US" sz="3200" b="1" dirty="0">
                <a:solidFill>
                  <a:srgbClr val="FF0000"/>
                </a:solidFill>
                <a:ea typeface="Kalimati" pitchFamily="2"/>
                <a:cs typeface="Kalimati" pitchFamily="2"/>
              </a:rPr>
              <a:t>(</a:t>
            </a:r>
            <a:r>
              <a:rPr lang="ne-NP" altLang="en-US" sz="3200" b="1" dirty="0">
                <a:solidFill>
                  <a:srgbClr val="FF0000"/>
                </a:solidFill>
                <a:latin typeface="Preeti" pitchFamily="2" charset="0"/>
                <a:ea typeface="Kalimati" pitchFamily="2"/>
                <a:cs typeface="Kalimati" pitchFamily="2"/>
              </a:rPr>
              <a:t>वांकी रहेको वेरुजुमात्र</a:t>
            </a:r>
            <a:r>
              <a:rPr lang="en-US" altLang="en-US" sz="3200" b="1" dirty="0">
                <a:solidFill>
                  <a:srgbClr val="FF0000"/>
                </a:solidFill>
                <a:ea typeface="Kalimati" pitchFamily="2"/>
                <a:cs typeface="Kalimati" pitchFamily="2"/>
              </a:rPr>
              <a:t>)</a:t>
            </a:r>
            <a:endParaRPr lang="en-US" altLang="en-US" sz="2800" b="1" dirty="0">
              <a:solidFill>
                <a:srgbClr val="FF0000"/>
              </a:solidFill>
              <a:latin typeface="Preeti" pitchFamily="2" charset="0"/>
              <a:ea typeface="Kalimati" pitchFamily="2"/>
              <a:cs typeface="Kalimati" pitchFamily="2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0938CA4-908A-2B3D-6AD9-A998292A66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9952987"/>
              </p:ext>
            </p:extLst>
          </p:nvPr>
        </p:nvGraphicFramePr>
        <p:xfrm>
          <a:off x="163285" y="1224643"/>
          <a:ext cx="11723913" cy="38549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2697">
                  <a:extLst>
                    <a:ext uri="{9D8B030D-6E8A-4147-A177-3AD203B41FA5}">
                      <a16:colId xmlns:a16="http://schemas.microsoft.com/office/drawing/2014/main" val="3857459171"/>
                    </a:ext>
                  </a:extLst>
                </a:gridCol>
                <a:gridCol w="1543240">
                  <a:extLst>
                    <a:ext uri="{9D8B030D-6E8A-4147-A177-3AD203B41FA5}">
                      <a16:colId xmlns:a16="http://schemas.microsoft.com/office/drawing/2014/main" val="2081317018"/>
                    </a:ext>
                  </a:extLst>
                </a:gridCol>
                <a:gridCol w="1818910">
                  <a:extLst>
                    <a:ext uri="{9D8B030D-6E8A-4147-A177-3AD203B41FA5}">
                      <a16:colId xmlns:a16="http://schemas.microsoft.com/office/drawing/2014/main" val="1601087508"/>
                    </a:ext>
                  </a:extLst>
                </a:gridCol>
                <a:gridCol w="1867862">
                  <a:extLst>
                    <a:ext uri="{9D8B030D-6E8A-4147-A177-3AD203B41FA5}">
                      <a16:colId xmlns:a16="http://schemas.microsoft.com/office/drawing/2014/main" val="594225758"/>
                    </a:ext>
                  </a:extLst>
                </a:gridCol>
                <a:gridCol w="1437801">
                  <a:extLst>
                    <a:ext uri="{9D8B030D-6E8A-4147-A177-3AD203B41FA5}">
                      <a16:colId xmlns:a16="http://schemas.microsoft.com/office/drawing/2014/main" val="3010336088"/>
                    </a:ext>
                  </a:extLst>
                </a:gridCol>
                <a:gridCol w="1437801">
                  <a:extLst>
                    <a:ext uri="{9D8B030D-6E8A-4147-A177-3AD203B41FA5}">
                      <a16:colId xmlns:a16="http://schemas.microsoft.com/office/drawing/2014/main" val="3889905128"/>
                    </a:ext>
                  </a:extLst>
                </a:gridCol>
                <a:gridCol w="1437801">
                  <a:extLst>
                    <a:ext uri="{9D8B030D-6E8A-4147-A177-3AD203B41FA5}">
                      <a16:colId xmlns:a16="http://schemas.microsoft.com/office/drawing/2014/main" val="2244827058"/>
                    </a:ext>
                  </a:extLst>
                </a:gridCol>
                <a:gridCol w="1437801">
                  <a:extLst>
                    <a:ext uri="{9D8B030D-6E8A-4147-A177-3AD203B41FA5}">
                      <a16:colId xmlns:a16="http://schemas.microsoft.com/office/drawing/2014/main" val="1973033589"/>
                    </a:ext>
                  </a:extLst>
                </a:gridCol>
              </a:tblGrid>
              <a:tr h="1477530">
                <a:tc>
                  <a:txBody>
                    <a:bodyPr/>
                    <a:lstStyle/>
                    <a:p>
                      <a:pPr algn="ctr"/>
                      <a:r>
                        <a:rPr lang="ne-NP" b="1" dirty="0">
                          <a:cs typeface="Kalimati" panose="00000400000000000000" pitchFamily="2"/>
                        </a:rPr>
                        <a:t>सि. नं.२</a:t>
                      </a:r>
                      <a:endParaRPr lang="en-US" b="1" dirty="0">
                        <a:cs typeface="Kalimati" panose="00000400000000000000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b="1" dirty="0">
                          <a:cs typeface="Kalimati" panose="00000400000000000000" pitchFamily="2"/>
                        </a:rPr>
                        <a:t>वेरुजु आ. व. </a:t>
                      </a:r>
                      <a:endParaRPr lang="en-US" b="1" dirty="0">
                        <a:cs typeface="Kalimati" panose="00000400000000000000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b="1" dirty="0">
                          <a:cs typeface="Kalimati" panose="00000400000000000000" pitchFamily="2"/>
                        </a:rPr>
                        <a:t>वेरुजुको दफा नं.</a:t>
                      </a:r>
                      <a:endParaRPr lang="en-US" b="1" dirty="0">
                        <a:cs typeface="Kalimati" panose="00000400000000000000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b="1" dirty="0">
                          <a:cs typeface="Kalimati" panose="00000400000000000000" pitchFamily="2"/>
                        </a:rPr>
                        <a:t>वेरुजुको संक्षिप्त व्यहोरा</a:t>
                      </a:r>
                      <a:endParaRPr lang="en-US" b="1" dirty="0">
                        <a:cs typeface="Kalimati" panose="00000400000000000000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defTabSz="1263650"/>
                      <a:r>
                        <a:rPr lang="ne-NP" b="1" dirty="0">
                          <a:cs typeface="Kalimati" panose="00000400000000000000" pitchFamily="2"/>
                        </a:rPr>
                        <a:t>वेरुजुको प्रकार </a:t>
                      </a:r>
                      <a:r>
                        <a:rPr lang="en-GB" b="1" dirty="0">
                          <a:cs typeface="Kalimati" panose="00000400000000000000" pitchFamily="2"/>
                        </a:rPr>
                        <a:t>(</a:t>
                      </a:r>
                      <a:r>
                        <a:rPr lang="ne-NP" b="1" dirty="0">
                          <a:cs typeface="Kalimati" panose="00000400000000000000" pitchFamily="2"/>
                        </a:rPr>
                        <a:t>नियमित, पेश्की, असुली</a:t>
                      </a:r>
                      <a:r>
                        <a:rPr lang="en-GB" b="1" dirty="0">
                          <a:cs typeface="Kalimati" panose="00000400000000000000" pitchFamily="2"/>
                        </a:rPr>
                        <a:t>)</a:t>
                      </a:r>
                      <a:endParaRPr lang="en-US" b="1" dirty="0">
                        <a:cs typeface="Kalimati" panose="00000400000000000000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b="1" dirty="0">
                          <a:cs typeface="Kalimati" panose="00000400000000000000" pitchFamily="2"/>
                        </a:rPr>
                        <a:t>वेरुजु रकम</a:t>
                      </a:r>
                      <a:endParaRPr lang="en-US" b="1" dirty="0">
                        <a:cs typeface="Kalimati" panose="00000400000000000000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b="1" dirty="0">
                          <a:cs typeface="Kalimati" panose="00000400000000000000" pitchFamily="2"/>
                        </a:rPr>
                        <a:t>फर्छ्यौटको लागि गरिएको प्रयास</a:t>
                      </a:r>
                      <a:endParaRPr lang="en-US" b="1" dirty="0">
                        <a:cs typeface="Kalimati" panose="00000400000000000000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b="1" dirty="0">
                          <a:cs typeface="Kalimati" panose="00000400000000000000" pitchFamily="2"/>
                        </a:rPr>
                        <a:t>फर्छ्यौट गर्ने मिती </a:t>
                      </a:r>
                      <a:endParaRPr lang="en-US" b="1" dirty="0">
                        <a:cs typeface="Kalimati" panose="00000400000000000000" pitchFamily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7503676"/>
                  </a:ext>
                </a:extLst>
              </a:tr>
              <a:tr h="461441">
                <a:tc>
                  <a:txBody>
                    <a:bodyPr/>
                    <a:lstStyle/>
                    <a:p>
                      <a:pPr algn="ctr"/>
                      <a:r>
                        <a:rPr lang="ne-NP" sz="1800" dirty="0">
                          <a:cs typeface="Kalimati" panose="00000400000000000000" pitchFamily="2"/>
                        </a:rPr>
                        <a:t>१.</a:t>
                      </a:r>
                      <a:endParaRPr lang="en-US" sz="1800" dirty="0">
                        <a:cs typeface="Kalimati" panose="00000400000000000000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800" dirty="0">
                          <a:cs typeface="Kalimati" panose="00000400000000000000" pitchFamily="2"/>
                        </a:rPr>
                        <a:t>076/77</a:t>
                      </a:r>
                      <a:endParaRPr lang="en-US" sz="1800" dirty="0">
                        <a:cs typeface="Kalimati" panose="00000400000000000000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800" dirty="0">
                          <a:cs typeface="Kalimati" panose="00000400000000000000" pitchFamily="2"/>
                        </a:rPr>
                        <a:t>४</a:t>
                      </a:r>
                      <a:endParaRPr lang="en-US" sz="1800" dirty="0">
                        <a:cs typeface="Kalimati" panose="00000400000000000000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800" dirty="0">
                          <a:cs typeface="Kalimati" panose="00000400000000000000" pitchFamily="2"/>
                        </a:rPr>
                        <a:t>ननफाइलर देखिएको</a:t>
                      </a:r>
                      <a:endParaRPr lang="en-US" sz="1800" dirty="0">
                        <a:cs typeface="Kalimati" panose="00000400000000000000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800" dirty="0">
                          <a:cs typeface="Kalimati" panose="00000400000000000000" pitchFamily="2"/>
                        </a:rPr>
                        <a:t>असुली</a:t>
                      </a:r>
                      <a:endParaRPr lang="en-US" sz="1800" dirty="0">
                        <a:cs typeface="Kalimati" panose="00000400000000000000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ne-NP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278967.3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Kalimati" panose="00000400000000000000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ne-NP" sz="16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धरौटीबाट कट्टा गरी प्रकृया अगाडी बढाइएको</a:t>
                      </a:r>
                      <a:endParaRPr lang="en-US" sz="16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Kalimati" panose="00000400000000000000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ne-NP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म. ले. प. बाट </a:t>
                      </a:r>
                      <a:r>
                        <a:rPr lang="ne-NP" sz="1400" b="0" dirty="0">
                          <a:cs typeface="Kalimati" panose="00000400000000000000" pitchFamily="2"/>
                        </a:rPr>
                        <a:t>फर्छ्यौट गराउने</a:t>
                      </a:r>
                      <a:endParaRPr 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Kalimati" panose="00000400000000000000" pitchFamily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7623724"/>
                  </a:ext>
                </a:extLst>
              </a:tr>
              <a:tr h="510051">
                <a:tc>
                  <a:txBody>
                    <a:bodyPr/>
                    <a:lstStyle/>
                    <a:p>
                      <a:pPr algn="ctr"/>
                      <a:r>
                        <a:rPr lang="ne-NP" sz="1800" dirty="0">
                          <a:cs typeface="Kalimati" panose="00000400000000000000" pitchFamily="2"/>
                        </a:rPr>
                        <a:t>२.</a:t>
                      </a:r>
                      <a:endParaRPr lang="en-US" sz="1800" dirty="0">
                        <a:cs typeface="Kalimati" panose="00000400000000000000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800" dirty="0">
                          <a:cs typeface="Kalimati" panose="00000400000000000000" pitchFamily="2"/>
                        </a:rPr>
                        <a:t>077/78</a:t>
                      </a:r>
                      <a:endParaRPr lang="en-US" sz="1800" dirty="0">
                        <a:cs typeface="Kalimati" panose="00000400000000000000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800" dirty="0">
                          <a:cs typeface="Kalimati" panose="00000400000000000000" pitchFamily="2"/>
                        </a:rPr>
                        <a:t>5</a:t>
                      </a:r>
                      <a:endParaRPr lang="en-US" sz="1800" dirty="0">
                        <a:cs typeface="Kalimati" panose="00000400000000000000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800" dirty="0">
                          <a:cs typeface="Kalimati" panose="00000400000000000000" pitchFamily="2"/>
                        </a:rPr>
                        <a:t>परफरमेन्स बन्ड कमिसन खर्च</a:t>
                      </a:r>
                      <a:endParaRPr lang="en-US" sz="1800" dirty="0">
                        <a:cs typeface="Kalimati" panose="00000400000000000000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800" dirty="0">
                          <a:cs typeface="Kalimati" panose="00000400000000000000" pitchFamily="2"/>
                        </a:rPr>
                        <a:t>प्रमाण तथा असुल उपर गर्नुपर्ने</a:t>
                      </a:r>
                      <a:endParaRPr lang="en-US" sz="1800" dirty="0">
                        <a:cs typeface="Kalimati" panose="00000400000000000000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ne-NP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104500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Kalimati" panose="00000400000000000000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ne-NP" sz="16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निर्माण व्यवसायीलाई जानकारी गराई प्रमाणहरु प्राप्त भएको</a:t>
                      </a:r>
                      <a:endParaRPr lang="en-US" sz="16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Kalimati" panose="00000400000000000000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ne-NP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Kalimati" panose="00000400000000000000" pitchFamily="2"/>
                        </a:rPr>
                        <a:t>म. ले. प. बाट </a:t>
                      </a:r>
                      <a:r>
                        <a:rPr lang="ne-NP" sz="1400" b="0" dirty="0">
                          <a:cs typeface="Kalimati" panose="00000400000000000000" pitchFamily="2"/>
                        </a:rPr>
                        <a:t>फर्छ्यौट गराउने</a:t>
                      </a:r>
                      <a:endParaRPr 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Kalimati" panose="00000400000000000000" pitchFamily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525583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0938CA4-908A-2B3D-6AD9-A998292A66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3245955"/>
              </p:ext>
            </p:extLst>
          </p:nvPr>
        </p:nvGraphicFramePr>
        <p:xfrm>
          <a:off x="163285" y="367748"/>
          <a:ext cx="6177880" cy="61026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9228">
                  <a:extLst>
                    <a:ext uri="{9D8B030D-6E8A-4147-A177-3AD203B41FA5}">
                      <a16:colId xmlns:a16="http://schemas.microsoft.com/office/drawing/2014/main" val="3857459171"/>
                    </a:ext>
                  </a:extLst>
                </a:gridCol>
                <a:gridCol w="5118652">
                  <a:extLst>
                    <a:ext uri="{9D8B030D-6E8A-4147-A177-3AD203B41FA5}">
                      <a16:colId xmlns:a16="http://schemas.microsoft.com/office/drawing/2014/main" val="2081317018"/>
                    </a:ext>
                  </a:extLst>
                </a:gridCol>
              </a:tblGrid>
              <a:tr h="1486998">
                <a:tc>
                  <a:txBody>
                    <a:bodyPr/>
                    <a:lstStyle/>
                    <a:p>
                      <a:pPr algn="ctr"/>
                      <a:r>
                        <a:rPr lang="ne-NP" sz="2800" b="1" dirty="0">
                          <a:solidFill>
                            <a:srgbClr val="FF0000"/>
                          </a:solidFill>
                          <a:cs typeface="Kalimati" panose="00000400000000000000" pitchFamily="2"/>
                        </a:rPr>
                        <a:t>सि.नं.</a:t>
                      </a:r>
                      <a:endParaRPr lang="en-US" sz="2800" b="1" dirty="0">
                        <a:solidFill>
                          <a:srgbClr val="FF0000"/>
                        </a:solidFill>
                        <a:cs typeface="Kalimati" panose="00000400000000000000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altLang="en-US" sz="2800" b="1" dirty="0">
                          <a:solidFill>
                            <a:srgbClr val="FF0000"/>
                          </a:solidFill>
                          <a:latin typeface="Preeti" pitchFamily="2" charset="0"/>
                          <a:ea typeface="Kalimati" pitchFamily="2"/>
                          <a:cs typeface="Kalimati" pitchFamily="2"/>
                        </a:rPr>
                        <a:t>निर्माण गुणस्तर मापनको लागी गरिएको कार्यहरु</a:t>
                      </a:r>
                      <a:endParaRPr lang="en-US" sz="2800" b="1" dirty="0">
                        <a:solidFill>
                          <a:srgbClr val="FF0000"/>
                        </a:solidFill>
                        <a:cs typeface="Kalimati" panose="00000400000000000000" pitchFamily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7503676"/>
                  </a:ext>
                </a:extLst>
              </a:tr>
              <a:tr h="1153907">
                <a:tc>
                  <a:txBody>
                    <a:bodyPr/>
                    <a:lstStyle/>
                    <a:p>
                      <a:pPr algn="ctr"/>
                      <a:r>
                        <a:rPr lang="ne-NP" dirty="0">
                          <a:cs typeface="Kalimati" panose="00000400000000000000" pitchFamily="2"/>
                        </a:rPr>
                        <a:t>१.</a:t>
                      </a:r>
                      <a:endParaRPr lang="en-US" dirty="0">
                        <a:cs typeface="Kalimati" panose="00000400000000000000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ne-NP" dirty="0">
                          <a:cs typeface="Kalimati" panose="00000400000000000000" pitchFamily="2"/>
                        </a:rPr>
                        <a:t>विभिन्न् निर्माण सामाग्रीहरुको प्रयोगशाला प्रशीक्षण गरी प्रयोग गरेको ।</a:t>
                      </a:r>
                      <a:endParaRPr lang="en-US" dirty="0">
                        <a:cs typeface="Kalimati" panose="00000400000000000000" pitchFamily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7623724"/>
                  </a:ext>
                </a:extLst>
              </a:tr>
              <a:tr h="1153907">
                <a:tc>
                  <a:txBody>
                    <a:bodyPr/>
                    <a:lstStyle/>
                    <a:p>
                      <a:pPr algn="ctr"/>
                      <a:r>
                        <a:rPr lang="ne-NP" dirty="0">
                          <a:cs typeface="Kalimati" panose="00000400000000000000" pitchFamily="2"/>
                        </a:rPr>
                        <a:t>2.</a:t>
                      </a:r>
                      <a:endParaRPr lang="en-US" dirty="0">
                        <a:cs typeface="Kalimati" panose="00000400000000000000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ne-NP" dirty="0">
                          <a:cs typeface="Kalimati" panose="00000400000000000000" pitchFamily="2"/>
                        </a:rPr>
                        <a:t>नियमित अनुगमन तथा सुपरिवेक्षण</a:t>
                      </a:r>
                      <a:endParaRPr lang="en-US" dirty="0">
                        <a:cs typeface="Kalimati" panose="00000400000000000000" pitchFamily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5255831"/>
                  </a:ext>
                </a:extLst>
              </a:tr>
              <a:tr h="1153907">
                <a:tc>
                  <a:txBody>
                    <a:bodyPr/>
                    <a:lstStyle/>
                    <a:p>
                      <a:pPr algn="ctr"/>
                      <a:r>
                        <a:rPr lang="ne-NP" dirty="0">
                          <a:cs typeface="Kalimati" panose="00000400000000000000" pitchFamily="2"/>
                        </a:rPr>
                        <a:t>३.</a:t>
                      </a:r>
                      <a:endParaRPr lang="en-US" dirty="0">
                        <a:cs typeface="Kalimati" panose="00000400000000000000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ne-NP" dirty="0">
                          <a:cs typeface="Kalimati" panose="00000400000000000000" pitchFamily="2"/>
                        </a:rPr>
                        <a:t>नेपाल गुणस्तर निर्माण सामाग्रीहरुको प्रयोग सुनिश्चित गरी प्रयोग भएको</a:t>
                      </a:r>
                      <a:endParaRPr lang="en-US" dirty="0">
                        <a:cs typeface="Kalimati" panose="00000400000000000000" pitchFamily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4311784"/>
                  </a:ext>
                </a:extLst>
              </a:tr>
              <a:tr h="1153907">
                <a:tc>
                  <a:txBody>
                    <a:bodyPr/>
                    <a:lstStyle/>
                    <a:p>
                      <a:pPr algn="ctr"/>
                      <a:r>
                        <a:rPr lang="ne-NP" dirty="0">
                          <a:cs typeface="Kalimati" panose="00000400000000000000" pitchFamily="2"/>
                        </a:rPr>
                        <a:t>४. </a:t>
                      </a:r>
                      <a:endParaRPr lang="en-US" dirty="0">
                        <a:cs typeface="Kalimati" panose="00000400000000000000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ne-NP" dirty="0">
                          <a:cs typeface="Kalimati" panose="00000400000000000000" pitchFamily="2"/>
                        </a:rPr>
                        <a:t>सुपरभाईजर तथा ज.ऊ.स.बाट नियमित अनुगमन तथा रोहबरमा काम गराएको ।</a:t>
                      </a:r>
                      <a:endParaRPr lang="en-US" dirty="0">
                        <a:cs typeface="Kalimati" panose="00000400000000000000" pitchFamily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648883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84008C10-F010-43D2-993D-BBFC640EC7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47" y="2062369"/>
            <a:ext cx="5554868" cy="271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9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94322" y="552120"/>
            <a:ext cx="12003087" cy="835025"/>
          </a:xfrm>
        </p:spPr>
        <p:txBody>
          <a:bodyPr/>
          <a:lstStyle/>
          <a:p>
            <a:pPr eaLnBrk="1" hangingPunct="1"/>
            <a:r>
              <a:rPr lang="ne-NP" dirty="0">
                <a:solidFill>
                  <a:srgbClr val="FF0000"/>
                </a:solidFill>
                <a:ea typeface="Kalimati" pitchFamily="2"/>
                <a:cs typeface="Kalimati" pitchFamily="2"/>
              </a:rPr>
              <a:t>समस्या तथा समाधानमा गरीएका प्रयासहरु</a:t>
            </a:r>
            <a:endParaRPr lang="en-GB" dirty="0">
              <a:solidFill>
                <a:srgbClr val="FF0000"/>
              </a:solidFill>
              <a:ea typeface="Kalimati" pitchFamily="2"/>
              <a:cs typeface="Kalimati" pitchFamily="2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6737437"/>
              </p:ext>
            </p:extLst>
          </p:nvPr>
        </p:nvGraphicFramePr>
        <p:xfrm>
          <a:off x="190500" y="1602716"/>
          <a:ext cx="11712575" cy="4238821"/>
        </p:xfrm>
        <a:graphic>
          <a:graphicData uri="http://schemas.openxmlformats.org/drawingml/2006/table">
            <a:tbl>
              <a:tblPr/>
              <a:tblGrid>
                <a:gridCol w="1146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22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443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956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Kalimati" pitchFamily="2"/>
                          <a:cs typeface="Kalimati" pitchFamily="2"/>
                        </a:rPr>
                        <a:t>सि∙ नं∙</a:t>
                      </a: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Kalimati" pitchFamily="2"/>
                        <a:cs typeface="Kalimati" pitchFamily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Kalimati" pitchFamily="2"/>
                          <a:cs typeface="Kalimati" pitchFamily="2"/>
                        </a:rPr>
                        <a:t>समस्याहरु</a:t>
                      </a: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Kalimati" pitchFamily="2"/>
                        <a:cs typeface="Kalimati" pitchFamily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Kalimati" pitchFamily="2"/>
                          <a:cs typeface="Kalimati" pitchFamily="2"/>
                        </a:rPr>
                        <a:t>समस्या समाधानमा गरीएका प्रयासहरु</a:t>
                      </a: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Kalimati" pitchFamily="2"/>
                        <a:cs typeface="Kalimati" pitchFamily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93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Kalimati" pitchFamily="2"/>
                          <a:cs typeface="Kalimati" pitchFamily="2"/>
                        </a:rPr>
                        <a:t>१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Kalimati" pitchFamily="2"/>
                        <a:cs typeface="Kalimati" pitchFamily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600" b="0" dirty="0">
                          <a:latin typeface="Preeti" pitchFamily="2" charset="0"/>
                          <a:cs typeface="Kalimati" pitchFamily="2"/>
                        </a:rPr>
                        <a:t>नहरको आफ्नो सर्भिस रोडहरुमा प्रदेश तथा स्थानीय निकायले समन्वय नै नगरी डि.पि.आर. तयार गरी नहरलाई क्षती हुने किसिमले निर्माण कार्य संचालनमा रहेको ।</a:t>
                      </a:r>
                      <a:endParaRPr lang="en-US" sz="1600" b="0" dirty="0">
                        <a:latin typeface="Preeti" pitchFamily="2" charset="0"/>
                        <a:cs typeface="Kalimati" pitchFamily="2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600" b="0" dirty="0">
                          <a:latin typeface="Preeti" pitchFamily="2" charset="0"/>
                          <a:cs typeface="Kalimati" pitchFamily="2"/>
                        </a:rPr>
                        <a:t>नहरहरुलाई वचाउन स्थानीय तथा प्रदेश कार्यालयहरुलाई पत्राचार गरिएको ।</a:t>
                      </a:r>
                      <a:endParaRPr lang="en-US" sz="1600" b="0" dirty="0">
                        <a:latin typeface="Preeti" pitchFamily="2" charset="0"/>
                        <a:cs typeface="Kalimati" pitchFamily="2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07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Kalimati" pitchFamily="2"/>
                          <a:cs typeface="Kalimati" pitchFamily="2"/>
                        </a:rPr>
                        <a:t>२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Kalimati" pitchFamily="2"/>
                        <a:cs typeface="Kalimati" pitchFamily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600" b="0" kern="1200" baseline="0" dirty="0">
                          <a:solidFill>
                            <a:schemeClr val="tx1"/>
                          </a:solidFill>
                          <a:latin typeface="Preeti" pitchFamily="2" charset="0"/>
                          <a:ea typeface="+mn-ea"/>
                          <a:cs typeface="Kalimati" pitchFamily="2"/>
                        </a:rPr>
                        <a:t>स्थानिय तथा प्रदेश तहका विकास कार्यले गर्दा नहरमा क्षति भएको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ne-NP" sz="1600" b="0" kern="1200" dirty="0">
                          <a:solidFill>
                            <a:schemeClr val="tx1"/>
                          </a:solidFill>
                          <a:latin typeface="Preeti" pitchFamily="2" charset="0"/>
                          <a:ea typeface="+mn-ea"/>
                          <a:cs typeface="Kalimati" pitchFamily="2"/>
                        </a:rPr>
                        <a:t>विकास निर्माणको कार्य गर्दा यस कार्याकलयको स्वीकृती तथा समन्वयको लागी बारम्बार पत्राचार गरिएको ।</a:t>
                      </a:r>
                      <a:endParaRPr lang="en-GB" sz="1600" b="0" kern="1200" dirty="0">
                        <a:solidFill>
                          <a:schemeClr val="tx1"/>
                        </a:solidFill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13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Kalimati" pitchFamily="2"/>
                          <a:cs typeface="Kalimati" pitchFamily="2"/>
                        </a:rPr>
                        <a:t>३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Kalimati" pitchFamily="2"/>
                        <a:cs typeface="Kalimati" pitchFamily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600" b="0" dirty="0">
                          <a:latin typeface="Preeti" pitchFamily="2" charset="0"/>
                          <a:cs typeface="Kalimati" pitchFamily="2"/>
                        </a:rPr>
                        <a:t>शाखा न. १६ देखि २१ सम्म थप केही प्रशाखाहरु निर्माण गर्नु पर्ने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ne-NP" sz="1600" b="0" kern="1200" dirty="0">
                          <a:solidFill>
                            <a:schemeClr val="tx1"/>
                          </a:solidFill>
                          <a:latin typeface="Preeti" pitchFamily="2" charset="0"/>
                          <a:ea typeface="+mn-ea"/>
                          <a:cs typeface="Kalimati" pitchFamily="2"/>
                        </a:rPr>
                        <a:t>ठेक्का प्रकृया अगाडि बढेको ।</a:t>
                      </a:r>
                      <a:endParaRPr lang="en-GB" sz="1600" b="0" kern="1200" dirty="0">
                        <a:solidFill>
                          <a:schemeClr val="tx1"/>
                        </a:solidFill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1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Kalimati" pitchFamily="2"/>
                          <a:cs typeface="Kalimati" pitchFamily="2"/>
                        </a:rPr>
                        <a:t>४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Kalimati" pitchFamily="2"/>
                        <a:cs typeface="Kalimati" pitchFamily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600" b="0" dirty="0">
                          <a:latin typeface="Preeti" pitchFamily="2" charset="0"/>
                          <a:cs typeface="Kalimati" pitchFamily="2"/>
                        </a:rPr>
                        <a:t>जग्गाको लगत कट्टा गर्नु पर्ने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ne-NP" sz="1600" b="0" kern="1200" dirty="0">
                          <a:solidFill>
                            <a:schemeClr val="tx1"/>
                          </a:solidFill>
                          <a:latin typeface="Preeti" pitchFamily="2" charset="0"/>
                          <a:ea typeface="+mn-ea"/>
                          <a:cs typeface="Kalimati" pitchFamily="2"/>
                        </a:rPr>
                        <a:t>अमिनको सहयोग लिई काम भईरहेको ।</a:t>
                      </a:r>
                      <a:endParaRPr lang="en-GB" sz="1600" b="0" kern="1200" dirty="0">
                        <a:solidFill>
                          <a:schemeClr val="tx1"/>
                        </a:solidFill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7334726"/>
                  </a:ext>
                </a:extLst>
              </a:tr>
              <a:tr h="4418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Kalimati" pitchFamily="2"/>
                          <a:cs typeface="Kalimati" pitchFamily="2"/>
                        </a:rPr>
                        <a:t>५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Kalimati" pitchFamily="2"/>
                        <a:cs typeface="Kalimati" pitchFamily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600" b="0" dirty="0">
                          <a:latin typeface="Preeti" pitchFamily="2" charset="0"/>
                          <a:cs typeface="Kalimati" pitchFamily="2"/>
                        </a:rPr>
                        <a:t>नहरको स्वामीत्वमा रहेको जग्गाको अतिक्रमन</a:t>
                      </a:r>
                      <a:endParaRPr lang="en-US" sz="1600" b="0" dirty="0">
                        <a:latin typeface="Preeti" pitchFamily="2" charset="0"/>
                        <a:cs typeface="Kalimati" pitchFamily="2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ne-NP" sz="1600" b="0" kern="1200" dirty="0">
                          <a:solidFill>
                            <a:schemeClr val="tx1"/>
                          </a:solidFill>
                          <a:latin typeface="Preeti" pitchFamily="2" charset="0"/>
                          <a:ea typeface="+mn-ea"/>
                          <a:cs typeface="Kalimati" pitchFamily="2"/>
                        </a:rPr>
                        <a:t>सुचना टास तथा प्रशासन लाई जानकारी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Preeti" pitchFamily="2" charset="0"/>
                          <a:ea typeface="+mn-ea"/>
                          <a:cs typeface="Kalimati" pitchFamily="2"/>
                        </a:rPr>
                        <a:t> .</a:t>
                      </a:r>
                      <a:endParaRPr lang="ne-NP" sz="1600" b="0" kern="1200" dirty="0">
                        <a:solidFill>
                          <a:schemeClr val="tx1"/>
                        </a:solidFill>
                        <a:latin typeface="Preeti" pitchFamily="2" charset="0"/>
                        <a:ea typeface="+mn-ea"/>
                        <a:cs typeface="Kalimati" pitchFamily="2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87609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280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B01C5-B76F-4DFD-82DE-65EC3DA03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01668"/>
            <a:ext cx="10972800" cy="1143000"/>
          </a:xfrm>
        </p:spPr>
        <p:txBody>
          <a:bodyPr/>
          <a:lstStyle/>
          <a:p>
            <a:r>
              <a:rPr lang="ne-NP" dirty="0">
                <a:solidFill>
                  <a:srgbClr val="FF0000"/>
                </a:solidFill>
                <a:ea typeface="Kalimati" pitchFamily="2"/>
                <a:cs typeface="Kalimati" pitchFamily="2"/>
              </a:rPr>
              <a:t>समस्या तथा समाधानमा गरीएका प्रयासहरु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4AE2D7-7397-4EBE-B5A0-14B848A909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40493" y="3001633"/>
            <a:ext cx="4548070" cy="2046632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50511C6A-D9F9-41F1-B492-BC7EDD6B6D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1152939"/>
            <a:ext cx="5881255" cy="264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560132C-DB8A-4C1C-B37B-BDC66EA370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024949"/>
            <a:ext cx="5881255" cy="264760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943E8A2-3DB8-4B5E-B070-80AD00C06F2A}"/>
              </a:ext>
            </a:extLst>
          </p:cNvPr>
          <p:cNvSpPr txBox="1">
            <a:spLocks/>
          </p:cNvSpPr>
          <p:nvPr/>
        </p:nvSpPr>
        <p:spPr bwMode="auto">
          <a:xfrm>
            <a:off x="9036624" y="1659834"/>
            <a:ext cx="2920148" cy="4639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/>
            <a:r>
              <a:rPr lang="ne-NP" sz="2800" dirty="0"/>
              <a:t>नदिजन्य सामग्रीहरुको अवैध उत्खनन्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9638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F76D0-7B3A-443B-B983-91279C35D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e-NP" dirty="0">
                <a:solidFill>
                  <a:srgbClr val="FF0000"/>
                </a:solidFill>
                <a:ea typeface="Kalimati" pitchFamily="2"/>
                <a:cs typeface="Kalimati" pitchFamily="2"/>
              </a:rPr>
              <a:t>समस्या तथा समाधानमा गरीएका प्रयासहरु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44BD1-FC9E-4FA4-B25C-22CFB66CD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773018"/>
            <a:ext cx="3162300" cy="1997765"/>
          </a:xfrm>
        </p:spPr>
        <p:txBody>
          <a:bodyPr/>
          <a:lstStyle/>
          <a:p>
            <a:pPr marL="0" indent="0">
              <a:buNone/>
            </a:pPr>
            <a:r>
              <a:rPr lang="ne-NP" dirty="0"/>
              <a:t>नहर अतिक्रमन गरी बनाइएका</a:t>
            </a:r>
          </a:p>
          <a:p>
            <a:pPr marL="0" indent="0">
              <a:buNone/>
            </a:pPr>
            <a:r>
              <a:rPr lang="ne-NP" dirty="0"/>
              <a:t>सुकुम्बासि घर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D69174-3FAD-4FC9-93B6-6D919887C9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525" y="1878494"/>
            <a:ext cx="7531651" cy="401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22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A9AE6-6106-47FC-8B4E-6F0C2C513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e-NP" sz="4000" dirty="0"/>
              <a:t>क्रप कट सर्भे (धान बालि)</a:t>
            </a:r>
            <a:endParaRPr lang="en-US" sz="4000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66DF66B-3EA5-42BC-A171-ED58EBF110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61959" y="1600200"/>
            <a:ext cx="562044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23EFDD3-29BE-43C6-A6D2-B0599AB125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0397578"/>
              </p:ext>
            </p:extLst>
          </p:nvPr>
        </p:nvGraphicFramePr>
        <p:xfrm>
          <a:off x="609600" y="1600200"/>
          <a:ext cx="5115339" cy="4780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22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8FF42-F283-47E4-AD83-A005DDFB3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042" y="506896"/>
            <a:ext cx="10936357" cy="934277"/>
          </a:xfrm>
        </p:spPr>
        <p:txBody>
          <a:bodyPr/>
          <a:lstStyle/>
          <a:p>
            <a:r>
              <a:rPr lang="ne-NP" sz="3600" dirty="0"/>
              <a:t>सिंचाइ सेवा शुल्क संकलनको अवस्था</a:t>
            </a:r>
            <a:endParaRPr lang="en-US" sz="3600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B7334EC-6591-4EC0-8264-CC843C7565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3793803"/>
              </p:ext>
            </p:extLst>
          </p:nvPr>
        </p:nvGraphicFramePr>
        <p:xfrm>
          <a:off x="1848678" y="1600200"/>
          <a:ext cx="8567531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91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8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5" name="Freeform: Shape 10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4F994CB-0E2F-4868-8776-DF78E610F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defRPr/>
            </a:pPr>
            <a:r>
              <a:rPr lang="en-US" altLang="en-US" sz="7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योजना</a:t>
            </a:r>
            <a:r>
              <a:rPr lang="en-US" altLang="en-US" sz="7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sz="7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निर्माण</a:t>
            </a:r>
            <a:r>
              <a:rPr lang="ne-NP" altLang="en-US" sz="7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तथा नहर संचालनका </a:t>
            </a:r>
            <a:r>
              <a:rPr lang="en-US" altLang="en-US" sz="7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फोटोहरु</a:t>
            </a:r>
            <a:endParaRPr lang="en-US" altLang="en-US" sz="7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100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itle 1">
            <a:extLst>
              <a:ext uri="{FF2B5EF4-FFF2-40B4-BE49-F238E27FC236}">
                <a16:creationId xmlns:a16="http://schemas.microsoft.com/office/drawing/2014/main" id="{8D239C8F-B278-4D0E-B8AF-4438A7504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38"/>
            <a:ext cx="7343775" cy="646112"/>
          </a:xfrm>
          <a:solidFill>
            <a:schemeClr val="accent1">
              <a:lumMod val="60000"/>
              <a:lumOff val="40000"/>
            </a:schemeClr>
          </a:solidFill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ne-NP" altLang="en-US" sz="3600" b="1" dirty="0"/>
              <a:t>कन्काई सिंचाइ प्रणाली, परिचय</a:t>
            </a:r>
            <a:endParaRPr lang="en-US" altLang="en-US" sz="3600" b="1" dirty="0"/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421BA3EC-DAE3-47D8-8A74-BFAE20744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537" y="958850"/>
            <a:ext cx="6101201" cy="5526088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ne-NP" altLang="en-US" b="1" dirty="0">
                <a:latin typeface="Preeti" pitchFamily="2" charset="0"/>
              </a:rPr>
              <a:t>निर्माण अवधि  वि.स. २०२९ देखी २०४८ सम्म </a:t>
            </a:r>
          </a:p>
          <a:p>
            <a:pPr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endParaRPr lang="ne-NP" altLang="en-US" b="1" dirty="0">
              <a:latin typeface="Preeti" pitchFamily="2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ne-NP" altLang="en-US" b="1" dirty="0">
                <a:latin typeface="Preeti" pitchFamily="2" charset="0"/>
              </a:rPr>
              <a:t>सिंचित क्षेत्र   		: </a:t>
            </a:r>
            <a:r>
              <a:rPr lang="ne-NP" altLang="en-US" b="1" dirty="0">
                <a:solidFill>
                  <a:srgbClr val="FF0000"/>
                </a:solidFill>
                <a:latin typeface="Preeti" pitchFamily="2" charset="0"/>
              </a:rPr>
              <a:t>७००० हे.</a:t>
            </a:r>
          </a:p>
          <a:p>
            <a:pPr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ne-NP" altLang="en-US" b="1" dirty="0">
                <a:latin typeface="Preeti" pitchFamily="2" charset="0"/>
              </a:rPr>
              <a:t>	</a:t>
            </a:r>
          </a:p>
          <a:p>
            <a:pPr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ne-NP" altLang="en-US" b="1" dirty="0">
                <a:latin typeface="Preeti" pitchFamily="2" charset="0"/>
              </a:rPr>
              <a:t>कमाण्ड क्षेत्रमा पर्ने न.पा. तथा गा.पा. हरु </a:t>
            </a:r>
          </a:p>
          <a:p>
            <a:pPr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ne-NP" altLang="en-US" b="1" dirty="0">
                <a:latin typeface="Preeti" pitchFamily="2" charset="0"/>
              </a:rPr>
              <a:t>	न.पा. 	  	:  </a:t>
            </a:r>
            <a:r>
              <a:rPr lang="ne-NP" altLang="en-US" b="1" dirty="0">
                <a:solidFill>
                  <a:srgbClr val="FF0000"/>
                </a:solidFill>
                <a:latin typeface="Preeti" pitchFamily="2" charset="0"/>
              </a:rPr>
              <a:t>शिवसताक्षी, गौरादह</a:t>
            </a:r>
          </a:p>
          <a:p>
            <a:pPr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ne-NP" altLang="en-US" b="1" dirty="0">
                <a:latin typeface="Preeti" pitchFamily="2" charset="0"/>
              </a:rPr>
              <a:t>	गाउँपालिका   	:  </a:t>
            </a:r>
            <a:r>
              <a:rPr lang="ne-NP" altLang="en-US" b="1" dirty="0">
                <a:solidFill>
                  <a:srgbClr val="FF0000"/>
                </a:solidFill>
                <a:latin typeface="Preeti" pitchFamily="2" charset="0"/>
              </a:rPr>
              <a:t>कमल र गौरीगंज</a:t>
            </a:r>
          </a:p>
          <a:p>
            <a:pPr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endParaRPr lang="ne-NP" altLang="en-US" b="1" dirty="0">
              <a:latin typeface="Preeti" pitchFamily="2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ne-NP" altLang="en-US" b="1" dirty="0">
                <a:latin typeface="Preeti" pitchFamily="2" charset="0"/>
              </a:rPr>
              <a:t>नहरको लम्वाईः </a:t>
            </a:r>
          </a:p>
          <a:p>
            <a:pPr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ne-NP" altLang="en-US" b="1" dirty="0">
                <a:latin typeface="Preeti" pitchFamily="2" charset="0"/>
              </a:rPr>
              <a:t>	मूल नहर    	: ३६ कि.मी. </a:t>
            </a:r>
          </a:p>
          <a:p>
            <a:pPr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ne-NP" altLang="en-US" b="1" dirty="0">
                <a:latin typeface="Preeti" pitchFamily="2" charset="0"/>
              </a:rPr>
              <a:t>	शाखा नहर   	: ७४ कि.मी. (२२ वटा)</a:t>
            </a:r>
          </a:p>
          <a:p>
            <a:pPr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ne-NP" altLang="en-US" b="1" dirty="0">
                <a:latin typeface="Preeti" pitchFamily="2" charset="0"/>
              </a:rPr>
              <a:t>	प्रशाखा कूलो  	: १२५ कि.मि. (२८७ वटा)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endParaRPr lang="ne-NP" altLang="en-US" b="1" dirty="0">
              <a:latin typeface="Preeti" pitchFamily="2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endParaRPr lang="ne-NP" altLang="en-US" sz="2900" b="1" dirty="0">
              <a:latin typeface="Preeti" pitchFamily="2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ne-NP" altLang="en-US" sz="2900" b="1" dirty="0">
                <a:latin typeface="Preeti" pitchFamily="2" charset="0"/>
              </a:rPr>
              <a:t>व्यवस्थापन किसिम : </a:t>
            </a:r>
            <a:r>
              <a:rPr lang="ne-NP" altLang="en-US" sz="2900" b="1" dirty="0">
                <a:solidFill>
                  <a:srgbClr val="FF0000"/>
                </a:solidFill>
                <a:latin typeface="Preeti" pitchFamily="2" charset="0"/>
              </a:rPr>
              <a:t>संयुक्त व्यवस्थापनमा संचिलत 		       सिंचाइ प्रणाली</a:t>
            </a:r>
          </a:p>
          <a:p>
            <a:pPr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endParaRPr lang="en-US" altLang="en-US" dirty="0"/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D38D17B2-D243-448A-99D4-9C06F982C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0"/>
            <a:ext cx="4848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CAE990F-D805-45B5-AAE5-79155200B160}"/>
              </a:ext>
            </a:extLst>
          </p:cNvPr>
          <p:cNvSpPr txBox="1">
            <a:spLocks/>
          </p:cNvSpPr>
          <p:nvPr/>
        </p:nvSpPr>
        <p:spPr bwMode="auto">
          <a:xfrm>
            <a:off x="8593138" y="93663"/>
            <a:ext cx="2813050" cy="436562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e-NP" sz="1600" b="1" dirty="0">
                <a:latin typeface="+mj-lt"/>
                <a:ea typeface="+mj-ea"/>
                <a:cs typeface="+mj-cs"/>
              </a:rPr>
              <a:t>कन्काई सिंचाइ प्रणालीको</a:t>
            </a:r>
            <a:r>
              <a:rPr lang="en-US" sz="1600" b="1" dirty="0">
                <a:latin typeface="+mj-lt"/>
                <a:ea typeface="+mj-ea"/>
                <a:cs typeface="+mj-cs"/>
              </a:rPr>
              <a:t> </a:t>
            </a:r>
            <a:r>
              <a:rPr lang="ne-NP" sz="1600" b="1" dirty="0">
                <a:latin typeface="+mj-lt"/>
                <a:ea typeface="+mj-ea"/>
                <a:cs typeface="+mj-cs"/>
              </a:rPr>
              <a:t>संजाल</a:t>
            </a:r>
            <a:endParaRPr lang="en-US" sz="16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0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grass, tree, outdoor, river&#10;&#10;Description generated with very high confidence">
            <a:extLst>
              <a:ext uri="{FF2B5EF4-FFF2-40B4-BE49-F238E27FC236}">
                <a16:creationId xmlns:a16="http://schemas.microsoft.com/office/drawing/2014/main" id="{A3145EF3-5946-4DA1-9E72-4B9AF9100D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0870"/>
          <a:stretch/>
        </p:blipFill>
        <p:spPr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4" name="Picture 3" descr="A picture containing tree, grass, outdoor, plant&#10;&#10;Description generated with very high confidence">
            <a:extLst>
              <a:ext uri="{FF2B5EF4-FFF2-40B4-BE49-F238E27FC236}">
                <a16:creationId xmlns:a16="http://schemas.microsoft.com/office/drawing/2014/main" id="{FFE46B1C-46DC-4FA5-B590-59CD919016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r="-1" b="-1"/>
          <a:stretch/>
        </p:blipFill>
        <p:spPr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5" name="Picture 4" descr="A picture containing grass, sky, outdoor, river&#10;&#10;Description generated with very high confidence">
            <a:extLst>
              <a:ext uri="{FF2B5EF4-FFF2-40B4-BE49-F238E27FC236}">
                <a16:creationId xmlns:a16="http://schemas.microsoft.com/office/drawing/2014/main" id="{18439BD9-5398-42FD-B6A3-7CDE7046E5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91" r="-1" b="1339"/>
          <a:stretch/>
        </p:blipFill>
        <p:spPr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6FB126-D688-4A71-B794-7EA0E3E27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96130"/>
            <a:ext cx="5505814" cy="15769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नहर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संचालन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2346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3AD43-F41E-4455-902B-7DB5C00AE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e-NP" dirty="0"/>
              <a:t>नहर सरसफार्इ कार्य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A7E34A-A4DB-438F-A9E6-D33C5C33A7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420" y="4154557"/>
            <a:ext cx="5489381" cy="2470221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B9F096-412B-4C68-B847-59571B998A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417638"/>
            <a:ext cx="6068820" cy="273691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CB40B27-553F-4FBE-96C9-991C15360F17}"/>
              </a:ext>
            </a:extLst>
          </p:cNvPr>
          <p:cNvSpPr txBox="1">
            <a:spLocks/>
          </p:cNvSpPr>
          <p:nvPr/>
        </p:nvSpPr>
        <p:spPr bwMode="auto">
          <a:xfrm>
            <a:off x="7774885" y="2912465"/>
            <a:ext cx="3655115" cy="1033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</a:pPr>
            <a:r>
              <a:rPr lang="en-US" dirty="0">
                <a:latin typeface="Timesn"/>
              </a:rPr>
              <a:t>Bush cutting</a:t>
            </a:r>
          </a:p>
        </p:txBody>
      </p:sp>
    </p:spTree>
    <p:extLst>
      <p:ext uri="{BB962C8B-B14F-4D97-AF65-F5344CB8AC3E}">
        <p14:creationId xmlns:p14="http://schemas.microsoft.com/office/powerpoint/2010/main" val="94196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8D711-3D59-4A55-A7D8-DDFCD1149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e-NP" dirty="0"/>
              <a:t>नहर मर्मत कार्य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EFF197-03B3-4548-A4E0-7850E73349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995528"/>
            <a:ext cx="5224670" cy="2697163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452C34-F9EB-4CDA-A608-29BB056040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69157"/>
            <a:ext cx="5224670" cy="26971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13952F-D7E9-4501-8B83-A7B867EA48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407" y="2133773"/>
            <a:ext cx="5473993" cy="259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15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26F6D-EC55-45AC-8676-B5E530334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e-NP" dirty="0"/>
              <a:t>मूल नहर मर्मत कार्य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F38FF7-8CE5-435E-8E62-1B0C63A3A9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04" y="3916017"/>
            <a:ext cx="5927434" cy="2667345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E5202C-677B-4E87-8F45-5377524CD6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442" y="1314258"/>
            <a:ext cx="5834271" cy="304902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34C8F3D-6A49-4ED4-AB80-B3DD65CC98C3}"/>
              </a:ext>
            </a:extLst>
          </p:cNvPr>
          <p:cNvSpPr txBox="1">
            <a:spLocks/>
          </p:cNvSpPr>
          <p:nvPr/>
        </p:nvSpPr>
        <p:spPr bwMode="auto">
          <a:xfrm>
            <a:off x="6506817" y="4751887"/>
            <a:ext cx="534062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Reshaping Work</a:t>
            </a:r>
          </a:p>
        </p:txBody>
      </p:sp>
    </p:spTree>
    <p:extLst>
      <p:ext uri="{BB962C8B-B14F-4D97-AF65-F5344CB8AC3E}">
        <p14:creationId xmlns:p14="http://schemas.microsoft.com/office/powerpoint/2010/main" val="300346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581BE-68F5-4443-8787-2011DF357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27610"/>
          </a:xfrm>
        </p:spPr>
        <p:txBody>
          <a:bodyPr/>
          <a:lstStyle/>
          <a:p>
            <a:r>
              <a:rPr lang="ne-NP" sz="4000" dirty="0"/>
              <a:t>किसानहरुको क्षमता अभिवृ</a:t>
            </a:r>
            <a:r>
              <a:rPr lang="ne-NP" sz="3600" b="1" dirty="0">
                <a:cs typeface="Kalimati" panose="00000400000000000000" pitchFamily="2"/>
              </a:rPr>
              <a:t>द्धि</a:t>
            </a:r>
            <a:r>
              <a:rPr lang="en-US" sz="4000" dirty="0"/>
              <a:t> </a:t>
            </a:r>
            <a:r>
              <a:rPr lang="ne-NP" sz="4000" dirty="0"/>
              <a:t>कार्यक्रम</a:t>
            </a:r>
            <a:endParaRPr lang="en-US" sz="4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D1A554-0945-45CE-9E27-DD853B7985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154556"/>
            <a:ext cx="5661990" cy="247425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B26416-0A24-4F1B-9C8B-EEE04CA247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583" y="1238733"/>
            <a:ext cx="5297557" cy="2779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8CB82-9436-4318-9ECD-96FB1A8BC9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238733"/>
            <a:ext cx="5661991" cy="27793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0BE8B90-2F1F-4ACF-8CD9-EE5DB17FD412}"/>
              </a:ext>
            </a:extLst>
          </p:cNvPr>
          <p:cNvSpPr/>
          <p:nvPr/>
        </p:nvSpPr>
        <p:spPr>
          <a:xfrm>
            <a:off x="2020105" y="4267812"/>
            <a:ext cx="4251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e-NP" dirty="0">
                <a:solidFill>
                  <a:srgbClr val="FF0000"/>
                </a:solidFill>
              </a:rPr>
              <a:t>कृषिमा प्रविधिको प्रयोग गरी व्यवसायिक खेति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8D1E7A-5D3D-46FC-8DCE-E4EFB86B50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933" y="4165084"/>
            <a:ext cx="5297457" cy="247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23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75797-AF4F-46F1-A7C9-7C13D5A36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5125"/>
            <a:ext cx="10972800" cy="795067"/>
          </a:xfrm>
        </p:spPr>
        <p:txBody>
          <a:bodyPr/>
          <a:lstStyle/>
          <a:p>
            <a:r>
              <a:rPr lang="ne-NP" dirty="0"/>
              <a:t>किसानहरुको क्षमता अभिवृ</a:t>
            </a:r>
            <a:r>
              <a:rPr lang="ne-NP" sz="4000" b="1" dirty="0">
                <a:cs typeface="Kalimati" panose="00000400000000000000" pitchFamily="2"/>
              </a:rPr>
              <a:t>द्धि</a:t>
            </a:r>
            <a:r>
              <a:rPr lang="en-US" dirty="0"/>
              <a:t> </a:t>
            </a:r>
            <a:r>
              <a:rPr lang="ne-NP" dirty="0"/>
              <a:t>कार्यक्रम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68B417-DDAD-4247-97BD-929D90CE06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8" y="4017854"/>
            <a:ext cx="6041506" cy="27246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861026-1F5A-4E0C-9C7B-3FF4F41C1B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677" y="1522623"/>
            <a:ext cx="5446645" cy="2724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FB510B-E020-4136-8CE9-8536EBC7C7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8" y="1161601"/>
            <a:ext cx="6041506" cy="2724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4A400B1-18B4-4F2C-A1C0-91A6909F19E1}"/>
              </a:ext>
            </a:extLst>
          </p:cNvPr>
          <p:cNvSpPr/>
          <p:nvPr/>
        </p:nvSpPr>
        <p:spPr>
          <a:xfrm>
            <a:off x="7178515" y="4675315"/>
            <a:ext cx="41520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e-NP" dirty="0">
                <a:solidFill>
                  <a:srgbClr val="FF0000"/>
                </a:solidFill>
              </a:rPr>
              <a:t>कन्कार्इ सिंचाइ प्रणाली भित्रका अगुवा कृषकहरुको व्यवसायिक खेतिको अवलोकन भ्रमण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34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3AD43-F41E-4455-902B-7DB5C00AE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4881"/>
            <a:ext cx="10972800" cy="1143000"/>
          </a:xfrm>
        </p:spPr>
        <p:txBody>
          <a:bodyPr/>
          <a:lstStyle/>
          <a:p>
            <a:r>
              <a:rPr lang="ne-NP" dirty="0"/>
              <a:t>किसानहरुको क्षमता अभिवृ</a:t>
            </a:r>
            <a:r>
              <a:rPr lang="ne-NP" sz="4000" b="1" dirty="0">
                <a:cs typeface="Kalimati" panose="00000400000000000000" pitchFamily="2"/>
              </a:rPr>
              <a:t>द्धि</a:t>
            </a:r>
            <a:r>
              <a:rPr lang="en-US" dirty="0"/>
              <a:t> </a:t>
            </a:r>
            <a:r>
              <a:rPr lang="ne-NP" dirty="0"/>
              <a:t>कार्यक्रम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9ED945-2BF5-4BFD-B898-F3C61C6588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728" y="1840565"/>
            <a:ext cx="5603112" cy="2521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FA2AD3-72DF-43AA-9A90-6960FECF4B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57" y="4174692"/>
            <a:ext cx="6111114" cy="25214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324712-E621-4503-AFF4-05E5FB821D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2" y="1192693"/>
            <a:ext cx="6118089" cy="27531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1E71A0B-CDF5-424F-B42F-352CAB9E0B19}"/>
              </a:ext>
            </a:extLst>
          </p:cNvPr>
          <p:cNvSpPr/>
          <p:nvPr/>
        </p:nvSpPr>
        <p:spPr>
          <a:xfrm>
            <a:off x="7178515" y="4814463"/>
            <a:ext cx="41520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e-NP" dirty="0">
                <a:solidFill>
                  <a:srgbClr val="FF0000"/>
                </a:solidFill>
              </a:rPr>
              <a:t>कन्कार्इ सिंचाइ प्रणाली भित्रका अगुवा कृषकहरुको व्यवसायिक खेतिको अवलोकन भ्रमण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40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46A03F-832B-4CF6-B413-A1C8811AD1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03" y="785191"/>
            <a:ext cx="10952523" cy="5595728"/>
          </a:xfrm>
          <a:prstGeom prst="rect">
            <a:avLst/>
          </a:prstGeom>
        </p:spPr>
      </p:pic>
      <p:sp>
        <p:nvSpPr>
          <p:cNvPr id="28674" name="AutoShape 2" descr="C:\Users\lenovo\Desktop\people-doctor-wearing-face-mask-600w-1673426044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8675" name="TextBox 4"/>
          <p:cNvSpPr txBox="1">
            <a:spLocks noChangeArrowheads="1"/>
          </p:cNvSpPr>
          <p:nvPr/>
        </p:nvSpPr>
        <p:spPr bwMode="auto">
          <a:xfrm>
            <a:off x="3321050" y="2497931"/>
            <a:ext cx="5549900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e-NP" sz="11500" dirty="0">
                <a:solidFill>
                  <a:srgbClr val="FF0000"/>
                </a:solidFill>
                <a:ea typeface="Kalimati" pitchFamily="2"/>
                <a:cs typeface="Kalimati" pitchFamily="2"/>
              </a:rPr>
              <a:t>धन्यवाद</a:t>
            </a:r>
            <a:endParaRPr lang="en-GB" sz="11500" dirty="0">
              <a:solidFill>
                <a:srgbClr val="FF0000"/>
              </a:solidFill>
              <a:ea typeface="Kalimati" pitchFamily="2"/>
              <a:cs typeface="Kalimati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738271"/>
            <a:ext cx="12192000" cy="577850"/>
          </a:xfrm>
        </p:spPr>
        <p:txBody>
          <a:bodyPr/>
          <a:lstStyle/>
          <a:p>
            <a:pPr eaLnBrk="1" hangingPunct="1"/>
            <a:r>
              <a:rPr lang="ne-NP" altLang="en-US" sz="3600" b="1" dirty="0">
                <a:solidFill>
                  <a:srgbClr val="FF0000"/>
                </a:solidFill>
                <a:ea typeface="Kalimati" pitchFamily="2"/>
                <a:cs typeface="Kalimati" pitchFamily="2"/>
              </a:rPr>
              <a:t>दरवन्दी विवरण</a:t>
            </a:r>
            <a:endParaRPr lang="en-US" altLang="en-US" sz="3600" dirty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148067"/>
              </p:ext>
            </p:extLst>
          </p:nvPr>
        </p:nvGraphicFramePr>
        <p:xfrm>
          <a:off x="134101" y="1687719"/>
          <a:ext cx="11875981" cy="5028360"/>
        </p:xfrm>
        <a:graphic>
          <a:graphicData uri="http://schemas.openxmlformats.org/drawingml/2006/table">
            <a:tbl>
              <a:tblPr/>
              <a:tblGrid>
                <a:gridCol w="3486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1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6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05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60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4675">
                  <a:extLst>
                    <a:ext uri="{9D8B030D-6E8A-4147-A177-3AD203B41FA5}">
                      <a16:colId xmlns:a16="http://schemas.microsoft.com/office/drawing/2014/main" val="3133281383"/>
                    </a:ext>
                  </a:extLst>
                </a:gridCol>
                <a:gridCol w="1529428">
                  <a:extLst>
                    <a:ext uri="{9D8B030D-6E8A-4147-A177-3AD203B41FA5}">
                      <a16:colId xmlns:a16="http://schemas.microsoft.com/office/drawing/2014/main" val="3171362203"/>
                    </a:ext>
                  </a:extLst>
                </a:gridCol>
              </a:tblGrid>
              <a:tr h="38860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Kalimati" pitchFamily="2"/>
                        </a:rPr>
                        <a:t>पद/ समुह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Kalimati" pitchFamily="2"/>
                        </a:rPr>
                        <a:t>कूल स्वीकृत दरबन्दी 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Kalimati" pitchFamily="2"/>
                        </a:rPr>
                        <a:t>पदपूर्ती भएको स्थायी दरबन्दी 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Kalimati" pitchFamily="2"/>
                        </a:rPr>
                        <a:t>कूल रिक्त स्थायी दरबन्दी 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Kalimati" pitchFamily="2"/>
                        </a:rPr>
                        <a:t>करार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e-NP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Kalimati" pitchFamily="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400" b="1" dirty="0">
                          <a:cs typeface="Kalimati" panose="00000400000000000000" pitchFamily="2"/>
                        </a:rPr>
                        <a:t>आवश्यक कर्मचारी </a:t>
                      </a:r>
                      <a:r>
                        <a:rPr kumimoji="0" lang="ne-N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Kalimati" pitchFamily="2"/>
                        </a:rPr>
                        <a:t>संख्या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10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Kalimati" pitchFamily="2"/>
                        </a:rPr>
                        <a:t>मन्त्रालय वाट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Kalimati" pitchFamily="2"/>
                        </a:rPr>
                        <a:t>कार्यालय वाट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e-NP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Kalimati" pitchFamily="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2874511"/>
                  </a:ext>
                </a:extLst>
              </a:tr>
              <a:tr h="311901">
                <a:tc>
                  <a:txBody>
                    <a:bodyPr/>
                    <a:lstStyle/>
                    <a:p>
                      <a:pPr marL="3429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Kalimati" pitchFamily="2"/>
                        </a:rPr>
                        <a:t>सि डि इ (एग्री )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Kalimati" pitchFamily="2"/>
                        </a:rPr>
                        <a:t>१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Kalimati" pitchFamily="2"/>
                        </a:rPr>
                        <a:t>१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Kalimati" pitchFamily="2"/>
                        </a:rPr>
                        <a:t>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Kalimati" pitchFamily="2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Kalimati" pitchFamily="2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Kalimati" pitchFamily="2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Kalimati" pitchFamily="2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901">
                <a:tc>
                  <a:txBody>
                    <a:bodyPr/>
                    <a:lstStyle/>
                    <a:p>
                      <a:pPr marL="3429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Kalimati" pitchFamily="2"/>
                        </a:rPr>
                        <a:t>इन्जिनियर (सिभिल )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Kalimati" pitchFamily="2"/>
                        </a:rPr>
                        <a:t>१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Kalimati" pitchFamily="2"/>
                        </a:rPr>
                        <a:t>१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Kalimati" pitchFamily="2"/>
                        </a:rPr>
                        <a:t>0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Kalimati" pitchFamily="2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Kalimati" pitchFamily="2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Kalimati" pitchFamily="2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1901">
                <a:tc>
                  <a:txBody>
                    <a:bodyPr/>
                    <a:lstStyle/>
                    <a:p>
                      <a:pPr marL="3429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Kalimati" pitchFamily="2"/>
                        </a:rPr>
                        <a:t>इन्जिनियर (एग्री )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Kalimati" pitchFamily="2"/>
                        </a:rPr>
                        <a:t>२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Kalimati" pitchFamily="2"/>
                        </a:rPr>
                        <a:t>२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Kalimati" pitchFamily="2"/>
                        </a:rPr>
                        <a:t>०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Kalimati" pitchFamily="2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Kalimati" pitchFamily="2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Kalimati" pitchFamily="2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Kalimati" pitchFamily="2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1901">
                <a:tc>
                  <a:txBody>
                    <a:bodyPr/>
                    <a:lstStyle/>
                    <a:p>
                      <a:pPr marL="3429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Kalimati" pitchFamily="2"/>
                        </a:rPr>
                        <a:t>लेखा अधिक्रित 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Kalimati" pitchFamily="2"/>
                        </a:rPr>
                        <a:t>१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Kalimati" pitchFamily="2"/>
                        </a:rPr>
                        <a:t>१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Kalimati" pitchFamily="2"/>
                        </a:rPr>
                        <a:t>०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Kalimati" pitchFamily="2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Kalimati" pitchFamily="2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Kalimati" pitchFamily="2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Kalimati" pitchFamily="2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1901">
                <a:tc>
                  <a:txBody>
                    <a:bodyPr/>
                    <a:lstStyle/>
                    <a:p>
                      <a:pPr marL="3429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Kalimati" pitchFamily="2"/>
                        </a:rPr>
                        <a:t>प्रशासन 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Kalimati" pitchFamily="2"/>
                        </a:rPr>
                        <a:t>१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Kalimati" pitchFamily="2"/>
                        </a:rPr>
                        <a:t>१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Kalimati" pitchFamily="2"/>
                        </a:rPr>
                        <a:t>०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Kalimati" pitchFamily="2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Kalimati" pitchFamily="2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Kalimati" pitchFamily="2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1901">
                <a:tc>
                  <a:txBody>
                    <a:bodyPr/>
                    <a:lstStyle/>
                    <a:p>
                      <a:pPr marL="3429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Kalimati" pitchFamily="2"/>
                        </a:rPr>
                        <a:t>सब इन्जिनियर 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Kalimati" pitchFamily="2"/>
                        </a:rPr>
                        <a:t>२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Kalimati" pitchFamily="2"/>
                        </a:rPr>
                        <a:t>२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Kalimati" pitchFamily="2"/>
                        </a:rPr>
                        <a:t>०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Kalimati" pitchFamily="2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Kalimati" pitchFamily="2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Kalimati" pitchFamily="2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1901">
                <a:tc>
                  <a:txBody>
                    <a:bodyPr/>
                    <a:lstStyle/>
                    <a:p>
                      <a:pPr marL="3429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Kalimati" pitchFamily="2"/>
                        </a:rPr>
                        <a:t>ए. ओ. 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Kalimati" pitchFamily="2"/>
                        </a:rPr>
                        <a:t>१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Kalimati" pitchFamily="2"/>
                        </a:rPr>
                        <a:t>१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Kalimati" pitchFamily="2"/>
                        </a:rPr>
                        <a:t>०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Kalimati" pitchFamily="2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Kalimati" pitchFamily="2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Kalimati" pitchFamily="2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1901">
                <a:tc>
                  <a:txBody>
                    <a:bodyPr/>
                    <a:lstStyle/>
                    <a:p>
                      <a:pPr marL="3429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Kalimati" pitchFamily="2"/>
                        </a:rPr>
                        <a:t>कम्प्युटर अपरेटर 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Kalimati" pitchFamily="2"/>
                        </a:rPr>
                        <a:t>१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Kalimati" pitchFamily="2"/>
                        </a:rPr>
                        <a:t>०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Kalimati" pitchFamily="2"/>
                        </a:rPr>
                        <a:t>१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Kalimati" pitchFamily="2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Kalimati" pitchFamily="2"/>
                        </a:rPr>
                        <a:t>१</a:t>
                      </a:r>
                      <a:endParaRPr kumimoji="0" lang="en-US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Kalimati" pitchFamily="2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Kalimati" pitchFamily="2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551093"/>
                  </a:ext>
                </a:extLst>
              </a:tr>
              <a:tr h="311901">
                <a:tc>
                  <a:txBody>
                    <a:bodyPr/>
                    <a:lstStyle/>
                    <a:p>
                      <a:pPr marL="3429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Kalimati" pitchFamily="2"/>
                        </a:rPr>
                        <a:t>सवारी चालक 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Kalimati" pitchFamily="2"/>
                        </a:rPr>
                        <a:t>१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Kalimati" pitchFamily="2"/>
                        </a:rPr>
                        <a:t>०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Kalimati" pitchFamily="2"/>
                        </a:rPr>
                        <a:t>१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e-NP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Kalimati" pitchFamily="2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Kalimati" pitchFamily="2"/>
                        </a:rPr>
                        <a:t>१</a:t>
                      </a:r>
                      <a:endParaRPr kumimoji="0" lang="en-US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Kalimati" pitchFamily="2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Kalimati" pitchFamily="2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5897">
                <a:tc>
                  <a:txBody>
                    <a:bodyPr/>
                    <a:lstStyle/>
                    <a:p>
                      <a:pPr marL="3429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Kalimati" pitchFamily="2"/>
                        </a:rPr>
                        <a:t>कार्यालय सहयोगी 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Kalimati" pitchFamily="2"/>
                        </a:rPr>
                        <a:t>२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Kalimati" pitchFamily="2"/>
                        </a:rPr>
                        <a:t>१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Kalimati" pitchFamily="2"/>
                        </a:rPr>
                        <a:t>१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e-NP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Kalimati" pitchFamily="2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Kalimati" pitchFamily="2"/>
                        </a:rPr>
                        <a:t>१</a:t>
                      </a:r>
                      <a:endParaRPr kumimoji="0" lang="en-US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Kalimati" pitchFamily="2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Kalimati" pitchFamily="2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1901">
                <a:tc>
                  <a:txBody>
                    <a:bodyPr/>
                    <a:lstStyle/>
                    <a:p>
                      <a:pPr marL="3429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Kalimati" pitchFamily="2"/>
                        </a:rPr>
                        <a:t>अन्य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Kalimati" pitchFamily="2"/>
                        </a:rPr>
                        <a:t>0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Kalimati" pitchFamily="2"/>
                        </a:rPr>
                        <a:t>०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Kalimati" pitchFamily="2"/>
                        </a:rPr>
                        <a:t>०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Kalimati" pitchFamily="2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Kalimati" pitchFamily="2"/>
                        </a:rPr>
                        <a:t>०</a:t>
                      </a:r>
                      <a:endParaRPr kumimoji="0" lang="en-US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Kalimati" pitchFamily="2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Kalimati" pitchFamily="2"/>
                        </a:rPr>
                        <a:t>अमिन र हेभी ड्राईभर – २ जना</a:t>
                      </a:r>
                      <a:endParaRPr kumimoji="0" 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Kalimati" pitchFamily="2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9341704"/>
                  </a:ext>
                </a:extLst>
              </a:tr>
              <a:tr h="367076">
                <a:tc>
                  <a:txBody>
                    <a:bodyPr/>
                    <a:lstStyle/>
                    <a:p>
                      <a:pPr marL="34290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Kalimati" pitchFamily="2"/>
                        </a:rPr>
                        <a:t>जम्मा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Kalimati" pitchFamily="2"/>
                        </a:rPr>
                        <a:t>१३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Kalimati" pitchFamily="2"/>
                        </a:rPr>
                        <a:t>१०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Kalimati" pitchFamily="2"/>
                        </a:rPr>
                        <a:t>३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Kalimati" pitchFamily="2"/>
                        </a:rPr>
                        <a:t>०</a:t>
                      </a:r>
                      <a:endParaRPr kumimoji="0" lang="en-US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Kalimati" pitchFamily="2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Kalimati" pitchFamily="2"/>
                        </a:rPr>
                        <a:t>३</a:t>
                      </a:r>
                      <a:endParaRPr kumimoji="0" lang="en-US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Kalimati" pitchFamily="2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e-NP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Kalimati" pitchFamily="2"/>
                        </a:rPr>
                        <a:t>२</a:t>
                      </a:r>
                      <a:endParaRPr kumimoji="0" lang="en-US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Kalimati" pitchFamily="2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690861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36E1E8F-5761-460F-B4C3-D2013752D8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634729"/>
              </p:ext>
            </p:extLst>
          </p:nvPr>
        </p:nvGraphicFramePr>
        <p:xfrm>
          <a:off x="536029" y="1387366"/>
          <a:ext cx="10846675" cy="446514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512416">
                  <a:extLst>
                    <a:ext uri="{9D8B030D-6E8A-4147-A177-3AD203B41FA5}">
                      <a16:colId xmlns:a16="http://schemas.microsoft.com/office/drawing/2014/main" val="1429310316"/>
                    </a:ext>
                  </a:extLst>
                </a:gridCol>
                <a:gridCol w="570452">
                  <a:extLst>
                    <a:ext uri="{9D8B030D-6E8A-4147-A177-3AD203B41FA5}">
                      <a16:colId xmlns:a16="http://schemas.microsoft.com/office/drawing/2014/main" val="3542943812"/>
                    </a:ext>
                  </a:extLst>
                </a:gridCol>
                <a:gridCol w="1598074">
                  <a:extLst>
                    <a:ext uri="{9D8B030D-6E8A-4147-A177-3AD203B41FA5}">
                      <a16:colId xmlns:a16="http://schemas.microsoft.com/office/drawing/2014/main" val="1340399401"/>
                    </a:ext>
                  </a:extLst>
                </a:gridCol>
                <a:gridCol w="2043107">
                  <a:extLst>
                    <a:ext uri="{9D8B030D-6E8A-4147-A177-3AD203B41FA5}">
                      <a16:colId xmlns:a16="http://schemas.microsoft.com/office/drawing/2014/main" val="4126459926"/>
                    </a:ext>
                  </a:extLst>
                </a:gridCol>
                <a:gridCol w="2569056">
                  <a:extLst>
                    <a:ext uri="{9D8B030D-6E8A-4147-A177-3AD203B41FA5}">
                      <a16:colId xmlns:a16="http://schemas.microsoft.com/office/drawing/2014/main" val="2427764036"/>
                    </a:ext>
                  </a:extLst>
                </a:gridCol>
                <a:gridCol w="1553570">
                  <a:extLst>
                    <a:ext uri="{9D8B030D-6E8A-4147-A177-3AD203B41FA5}">
                      <a16:colId xmlns:a16="http://schemas.microsoft.com/office/drawing/2014/main" val="1671706787"/>
                    </a:ext>
                  </a:extLst>
                </a:gridCol>
              </a:tblGrid>
              <a:tr h="602141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ne-NP" sz="3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डिभिजन अन्तर्गत संचालित आयोजना संख्या</a:t>
                      </a:r>
                      <a:endParaRPr lang="ne-NP" sz="3200" b="1" i="0" u="none" strike="noStrike" dirty="0">
                        <a:solidFill>
                          <a:srgbClr val="FF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1203267"/>
                  </a:ext>
                </a:extLst>
              </a:tr>
              <a:tr h="48350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105008279"/>
                  </a:ext>
                </a:extLst>
              </a:tr>
              <a:tr h="911759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1" u="none" strike="noStrike" dirty="0">
                          <a:effectLst/>
                        </a:rPr>
                        <a:t>कार्यालय</a:t>
                      </a:r>
                      <a:endParaRPr lang="ne-NP" sz="16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1" u="none" strike="noStrike" dirty="0">
                          <a:effectLst/>
                        </a:rPr>
                        <a:t>जिल्ला</a:t>
                      </a:r>
                      <a:endParaRPr lang="ne-NP" sz="16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1" u="none" strike="noStrike" dirty="0">
                          <a:effectLst/>
                        </a:rPr>
                        <a:t>प्रदेश तर्फ</a:t>
                      </a:r>
                      <a:endParaRPr lang="ne-NP" sz="16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1" u="none" strike="noStrike" dirty="0">
                          <a:effectLst/>
                        </a:rPr>
                        <a:t>संघ सशर्त तर्फ</a:t>
                      </a:r>
                      <a:endParaRPr lang="ne-NP" sz="16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1" u="none" strike="noStrike" dirty="0">
                          <a:effectLst/>
                        </a:rPr>
                        <a:t>संघ र प्रदेश दुवैमा समावेश रहेको आयोजना  </a:t>
                      </a:r>
                      <a:endParaRPr lang="ne-NP" sz="16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1" u="none" strike="noStrike" dirty="0">
                          <a:effectLst/>
                        </a:rPr>
                        <a:t>कैफियत</a:t>
                      </a:r>
                      <a:endParaRPr lang="ne-NP" sz="16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49768767"/>
                  </a:ext>
                </a:extLst>
              </a:tr>
              <a:tr h="750360">
                <a:tc>
                  <a:txBody>
                    <a:bodyPr/>
                    <a:lstStyle/>
                    <a:p>
                      <a:pPr algn="l" fontAlgn="t"/>
                      <a:r>
                        <a:rPr lang="ne-NP" sz="2000" u="none" strike="noStrike" dirty="0">
                          <a:effectLst/>
                        </a:rPr>
                        <a:t>कन्कार्इ सिचार्इ व्यवस्थापन कार्यालय</a:t>
                      </a:r>
                      <a:endParaRPr lang="ne-NP" sz="20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u="none" strike="noStrike" dirty="0">
                          <a:effectLst/>
                        </a:rPr>
                        <a:t>झापा</a:t>
                      </a:r>
                      <a:endParaRPr lang="ne-NP" sz="20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u="none" strike="noStrike" dirty="0">
                          <a:effectLst/>
                        </a:rPr>
                        <a:t>१</a:t>
                      </a:r>
                      <a:endParaRPr lang="ne-NP" sz="20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u="none" strike="noStrike" dirty="0">
                          <a:effectLst/>
                        </a:rPr>
                        <a:t>१</a:t>
                      </a:r>
                      <a:endParaRPr lang="ne-NP" sz="20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11827522"/>
                  </a:ext>
                </a:extLst>
              </a:tr>
              <a:tr h="750360">
                <a:tc>
                  <a:txBody>
                    <a:bodyPr/>
                    <a:lstStyle/>
                    <a:p>
                      <a:pPr algn="r" fontAlgn="b"/>
                      <a:r>
                        <a:rPr lang="ne-NP" sz="2000" b="1" u="none" strike="noStrike" dirty="0">
                          <a:effectLst/>
                        </a:rPr>
                        <a:t>कुल जम्मा </a:t>
                      </a:r>
                      <a:endParaRPr lang="ne-NP" sz="20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 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१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१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१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e-NP" sz="2000" b="1" u="none" strike="noStrike" dirty="0">
                          <a:effectLst/>
                        </a:rPr>
                        <a:t>कन्कार्इ सिचार्इ प्रणाली</a:t>
                      </a:r>
                      <a:endParaRPr lang="ne-NP" sz="20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3120653557"/>
                  </a:ext>
                </a:extLst>
              </a:tr>
              <a:tr h="48350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 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 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ne-NP" sz="1600" b="1" u="none" strike="noStrike" dirty="0">
                          <a:effectLst/>
                        </a:rPr>
                        <a:t>जम्मा प्रदेश (योजना सङ्ख्या)</a:t>
                      </a:r>
                      <a:endParaRPr lang="ne-NP" sz="16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e-NP" sz="2000" b="1" u="none" strike="noStrike" dirty="0">
                          <a:effectLst/>
                        </a:rPr>
                        <a:t>१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 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13709467"/>
                  </a:ext>
                </a:extLst>
              </a:tr>
              <a:tr h="48350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 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 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ne-NP" sz="1600" b="1" u="none" strike="noStrike" dirty="0">
                          <a:effectLst/>
                        </a:rPr>
                        <a:t>जम्मा संघ (योजना सङ्ख्या)</a:t>
                      </a:r>
                      <a:endParaRPr lang="ne-NP" sz="16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e-NP" sz="2000" b="1" u="none" strike="noStrike" dirty="0">
                          <a:effectLst/>
                        </a:rPr>
                        <a:t>१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 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448301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155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 noChangeArrowheads="1"/>
          </p:cNvSpPr>
          <p:nvPr>
            <p:ph type="title"/>
          </p:nvPr>
        </p:nvSpPr>
        <p:spPr>
          <a:xfrm>
            <a:off x="223838" y="204788"/>
            <a:ext cx="11796711" cy="1081087"/>
          </a:xfrm>
        </p:spPr>
        <p:txBody>
          <a:bodyPr/>
          <a:lstStyle/>
          <a:p>
            <a:pPr eaLnBrk="1" hangingPunct="1"/>
            <a:r>
              <a:rPr lang="ne-NP" altLang="en-US" sz="4000" b="1" dirty="0">
                <a:solidFill>
                  <a:srgbClr val="FF0000"/>
                </a:solidFill>
                <a:ea typeface="Kalimati" pitchFamily="2"/>
                <a:cs typeface="Kalimati" pitchFamily="2"/>
              </a:rPr>
              <a:t>आ.व.07९/0८०को सिंचाई तर्फको प्रमुख उपलव्धिहरु</a:t>
            </a:r>
            <a:endParaRPr lang="en-US" altLang="en-US" sz="4000" b="1" dirty="0">
              <a:solidFill>
                <a:srgbClr val="FF0000"/>
              </a:solidFill>
              <a:ea typeface="Kalimati" pitchFamily="2"/>
              <a:cs typeface="Kalimati" pitchFamily="2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2003148-BD8F-C32E-B505-6A78DC80A5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4459203"/>
              </p:ext>
            </p:extLst>
          </p:nvPr>
        </p:nvGraphicFramePr>
        <p:xfrm>
          <a:off x="223838" y="1503363"/>
          <a:ext cx="11930062" cy="4938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6" name="Worksheet" r:id="rId4" imgW="6941785" imgH="2872685" progId="Excel.Sheet.12">
                  <p:embed/>
                </p:oleObj>
              </mc:Choice>
              <mc:Fallback>
                <p:oleObj name="Worksheet" r:id="rId4" imgW="6941785" imgH="287268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3838" y="1503363"/>
                        <a:ext cx="11930062" cy="4938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 noChangeArrowheads="1"/>
          </p:cNvSpPr>
          <p:nvPr>
            <p:ph type="title"/>
          </p:nvPr>
        </p:nvSpPr>
        <p:spPr>
          <a:xfrm>
            <a:off x="223838" y="204788"/>
            <a:ext cx="11796711" cy="1081087"/>
          </a:xfrm>
        </p:spPr>
        <p:txBody>
          <a:bodyPr/>
          <a:lstStyle/>
          <a:p>
            <a:pPr eaLnBrk="1" hangingPunct="1"/>
            <a:r>
              <a:rPr lang="ne-NP" altLang="en-US" sz="3600" b="1" dirty="0">
                <a:solidFill>
                  <a:srgbClr val="FF0000"/>
                </a:solidFill>
                <a:ea typeface="Kalimati" pitchFamily="2"/>
                <a:cs typeface="Kalimati" pitchFamily="2"/>
              </a:rPr>
              <a:t>आ.व.07९/0८० को नदी नियन्त्रण तर्फको प्रमुख उपलव्धिहरु</a:t>
            </a:r>
            <a:endParaRPr lang="en-US" altLang="en-US" sz="3600" b="1" dirty="0">
              <a:solidFill>
                <a:srgbClr val="FF0000"/>
              </a:solidFill>
              <a:ea typeface="Kalimati" pitchFamily="2"/>
              <a:cs typeface="Kalimati" pitchFamily="2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2003148-BD8F-C32E-B505-6A78DC80A5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509095"/>
              </p:ext>
            </p:extLst>
          </p:nvPr>
        </p:nvGraphicFramePr>
        <p:xfrm>
          <a:off x="223838" y="1513873"/>
          <a:ext cx="11930062" cy="2659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0" name="Worksheet" r:id="rId4" imgW="6941785" imgH="1546994" progId="Excel.Sheet.12">
                  <p:embed/>
                </p:oleObj>
              </mc:Choice>
              <mc:Fallback>
                <p:oleObj name="Worksheet" r:id="rId4" imgW="6941785" imgH="1546994" progId="Excel.Shee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E2003148-BD8F-C32E-B505-6A78DC80A5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3838" y="1513873"/>
                        <a:ext cx="11930062" cy="2659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7518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1948198-DC85-46A7-9FF9-306B5B6E9C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1188963"/>
              </p:ext>
            </p:extLst>
          </p:nvPr>
        </p:nvGraphicFramePr>
        <p:xfrm>
          <a:off x="157656" y="1387367"/>
          <a:ext cx="11845163" cy="4105577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803283">
                  <a:extLst>
                    <a:ext uri="{9D8B030D-6E8A-4147-A177-3AD203B41FA5}">
                      <a16:colId xmlns:a16="http://schemas.microsoft.com/office/drawing/2014/main" val="789751607"/>
                    </a:ext>
                  </a:extLst>
                </a:gridCol>
                <a:gridCol w="2008207">
                  <a:extLst>
                    <a:ext uri="{9D8B030D-6E8A-4147-A177-3AD203B41FA5}">
                      <a16:colId xmlns:a16="http://schemas.microsoft.com/office/drawing/2014/main" val="3633529359"/>
                    </a:ext>
                  </a:extLst>
                </a:gridCol>
                <a:gridCol w="803283">
                  <a:extLst>
                    <a:ext uri="{9D8B030D-6E8A-4147-A177-3AD203B41FA5}">
                      <a16:colId xmlns:a16="http://schemas.microsoft.com/office/drawing/2014/main" val="886094841"/>
                    </a:ext>
                  </a:extLst>
                </a:gridCol>
                <a:gridCol w="1445909">
                  <a:extLst>
                    <a:ext uri="{9D8B030D-6E8A-4147-A177-3AD203B41FA5}">
                      <a16:colId xmlns:a16="http://schemas.microsoft.com/office/drawing/2014/main" val="3838944397"/>
                    </a:ext>
                  </a:extLst>
                </a:gridCol>
                <a:gridCol w="1096371">
                  <a:extLst>
                    <a:ext uri="{9D8B030D-6E8A-4147-A177-3AD203B41FA5}">
                      <a16:colId xmlns:a16="http://schemas.microsoft.com/office/drawing/2014/main" val="310461859"/>
                    </a:ext>
                  </a:extLst>
                </a:gridCol>
                <a:gridCol w="1096371">
                  <a:extLst>
                    <a:ext uri="{9D8B030D-6E8A-4147-A177-3AD203B41FA5}">
                      <a16:colId xmlns:a16="http://schemas.microsoft.com/office/drawing/2014/main" val="2323547266"/>
                    </a:ext>
                  </a:extLst>
                </a:gridCol>
                <a:gridCol w="879269">
                  <a:extLst>
                    <a:ext uri="{9D8B030D-6E8A-4147-A177-3AD203B41FA5}">
                      <a16:colId xmlns:a16="http://schemas.microsoft.com/office/drawing/2014/main" val="1763206829"/>
                    </a:ext>
                  </a:extLst>
                </a:gridCol>
                <a:gridCol w="683876">
                  <a:extLst>
                    <a:ext uri="{9D8B030D-6E8A-4147-A177-3AD203B41FA5}">
                      <a16:colId xmlns:a16="http://schemas.microsoft.com/office/drawing/2014/main" val="2296578050"/>
                    </a:ext>
                  </a:extLst>
                </a:gridCol>
                <a:gridCol w="683876">
                  <a:extLst>
                    <a:ext uri="{9D8B030D-6E8A-4147-A177-3AD203B41FA5}">
                      <a16:colId xmlns:a16="http://schemas.microsoft.com/office/drawing/2014/main" val="4044762652"/>
                    </a:ext>
                  </a:extLst>
                </a:gridCol>
                <a:gridCol w="803283">
                  <a:extLst>
                    <a:ext uri="{9D8B030D-6E8A-4147-A177-3AD203B41FA5}">
                      <a16:colId xmlns:a16="http://schemas.microsoft.com/office/drawing/2014/main" val="4074745429"/>
                    </a:ext>
                  </a:extLst>
                </a:gridCol>
                <a:gridCol w="803283">
                  <a:extLst>
                    <a:ext uri="{9D8B030D-6E8A-4147-A177-3AD203B41FA5}">
                      <a16:colId xmlns:a16="http://schemas.microsoft.com/office/drawing/2014/main" val="3127168270"/>
                    </a:ext>
                  </a:extLst>
                </a:gridCol>
                <a:gridCol w="738152">
                  <a:extLst>
                    <a:ext uri="{9D8B030D-6E8A-4147-A177-3AD203B41FA5}">
                      <a16:colId xmlns:a16="http://schemas.microsoft.com/office/drawing/2014/main" val="2348929150"/>
                    </a:ext>
                  </a:extLst>
                </a:gridCol>
              </a:tblGrid>
              <a:tr h="663872"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ne-NP" sz="3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२०७९/०८० </a:t>
                      </a:r>
                      <a:r>
                        <a:rPr lang="ne-NP" sz="2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को प्रथम त्रैमासिक प्रगति सारांश (स्रोतगत)</a:t>
                      </a:r>
                      <a:endParaRPr lang="ne-NP" sz="2800" b="1" i="0" u="none" strike="noStrike" dirty="0">
                        <a:solidFill>
                          <a:srgbClr val="FF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240" marR="6240" marT="624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933335"/>
                  </a:ext>
                </a:extLst>
              </a:tr>
              <a:tr h="3906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0" marR="6240" marT="6240" marB="0" anchor="ctr"/>
                </a:tc>
                <a:extLst>
                  <a:ext uri="{0D108BD9-81ED-4DB2-BD59-A6C34878D82A}">
                    <a16:rowId xmlns:a16="http://schemas.microsoft.com/office/drawing/2014/main" val="512414071"/>
                  </a:ext>
                </a:extLst>
              </a:tr>
              <a:tr h="581936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ne-NP" sz="1400" b="1" u="none" strike="noStrike" dirty="0">
                          <a:effectLst/>
                        </a:rPr>
                        <a:t>क्र. स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240" marR="6240" marT="624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ne-NP" sz="1400" b="1" u="none" strike="noStrike" dirty="0">
                          <a:effectLst/>
                        </a:rPr>
                        <a:t>कार्यालयको नाम, ठेगाना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240" marR="6240" marT="6240" marB="0" anchor="ctr"/>
                </a:tc>
                <a:tc rowSpan="2" gridSpan="2">
                  <a:txBody>
                    <a:bodyPr/>
                    <a:lstStyle/>
                    <a:p>
                      <a:pPr algn="ctr" rtl="0" fontAlgn="ctr"/>
                      <a:r>
                        <a:rPr lang="ne-NP" sz="1400" b="1" u="none" strike="noStrike" dirty="0">
                          <a:effectLst/>
                        </a:rPr>
                        <a:t>स्रोत 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240" marR="6240" marT="6240" marB="0" anchor="ctr"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ne-NP" sz="1400" b="1" u="none" strike="noStrike" dirty="0">
                          <a:effectLst/>
                        </a:rPr>
                        <a:t>वार्षिक बजेट (हजारमा)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240" marR="6240" marT="624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ne-NP" sz="1400" b="1" u="none" strike="noStrike">
                          <a:effectLst/>
                        </a:rPr>
                        <a:t> प्रथम त्रैमासीक खर्च </a:t>
                      </a:r>
                      <a:br>
                        <a:rPr lang="ne-NP" sz="1400" b="1" u="none" strike="noStrike">
                          <a:effectLst/>
                        </a:rPr>
                      </a:br>
                      <a:r>
                        <a:rPr lang="ne-NP" sz="1400" b="1" u="none" strike="noStrike">
                          <a:effectLst/>
                        </a:rPr>
                        <a:t>(हजारमा)</a:t>
                      </a:r>
                      <a:endParaRPr lang="ne-NP" sz="1400" b="1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240" marR="6240" marT="624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ne-NP" sz="1400" b="1" u="none" strike="noStrike">
                          <a:effectLst/>
                        </a:rPr>
                        <a:t>वित्तिय प्रगती % (वार्षिक वजेटको आघारमा)</a:t>
                      </a:r>
                      <a:endParaRPr lang="ne-NP" sz="1400" b="1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240" marR="6240" marT="624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ne-NP" sz="1400" b="1" u="none" strike="noStrike">
                          <a:effectLst/>
                        </a:rPr>
                        <a:t>कैफियत </a:t>
                      </a:r>
                      <a:endParaRPr lang="ne-NP" sz="1400" b="1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240" marR="6240" marT="6240" marB="0" anchor="ctr"/>
                </a:tc>
                <a:extLst>
                  <a:ext uri="{0D108BD9-81ED-4DB2-BD59-A6C34878D82A}">
                    <a16:rowId xmlns:a16="http://schemas.microsoft.com/office/drawing/2014/main" val="315314126"/>
                  </a:ext>
                </a:extLst>
              </a:tr>
              <a:tr h="8603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1" u="none" strike="noStrike" dirty="0">
                          <a:effectLst/>
                        </a:rPr>
                        <a:t>चालु 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1" u="none" strike="noStrike" dirty="0">
                          <a:effectLst/>
                        </a:rPr>
                        <a:t>पुँजीगत 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1" u="none" strike="noStrike" dirty="0">
                          <a:effectLst/>
                        </a:rPr>
                        <a:t>जम्मा 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1" u="none" strike="noStrike" dirty="0">
                          <a:effectLst/>
                        </a:rPr>
                        <a:t>चालु 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1" u="none" strike="noStrike" dirty="0">
                          <a:effectLst/>
                        </a:rPr>
                        <a:t>पुँजीगत 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1" u="none" strike="noStrike" dirty="0">
                          <a:effectLst/>
                        </a:rPr>
                        <a:t>जम्मा 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240" marR="6240" marT="624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9522874"/>
                  </a:ext>
                </a:extLst>
              </a:tr>
              <a:tr h="58193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240" marR="6240" marT="6240" marB="0" anchor="ctr"/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ne-NP" sz="1400" u="none" strike="noStrike" dirty="0">
                          <a:effectLst/>
                        </a:rPr>
                        <a:t>कन्कार्इ सिचार्इ व्यवस्थापन कार्यालय, गैंडे झापा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240" marR="6240" marT="6240" marB="0" anchor="ctr"/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ne-NP" sz="1400" u="none" strike="noStrike">
                          <a:effectLst/>
                        </a:rPr>
                        <a:t>(१) नेपाल सरकार (सशर्त अनुदान) 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240" marR="6240" marT="624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८५०००</a:t>
                      </a: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 dirty="0">
                          <a:effectLst/>
                        </a:rPr>
                        <a:t>८५०००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२४१४.४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२४१४.४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२.८४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240" marR="6240" marT="6240" marB="0" anchor="ctr"/>
                </a:tc>
                <a:extLst>
                  <a:ext uri="{0D108BD9-81ED-4DB2-BD59-A6C34878D82A}">
                    <a16:rowId xmlns:a16="http://schemas.microsoft.com/office/drawing/2014/main" val="1216433246"/>
                  </a:ext>
                </a:extLst>
              </a:tr>
              <a:tr h="5134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ne-NP" sz="1400" u="none" strike="noStrike" dirty="0">
                          <a:effectLst/>
                        </a:rPr>
                        <a:t>(२) प्रदेश सरकार 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240" marR="6240" marT="624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१५६६२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५१९३८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६७६००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३८२५.४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२००५.५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५८३०.९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८.६३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240" marR="6240" marT="6240" marB="0" anchor="ctr"/>
                </a:tc>
                <a:extLst>
                  <a:ext uri="{0D108BD9-81ED-4DB2-BD59-A6C34878D82A}">
                    <a16:rowId xmlns:a16="http://schemas.microsoft.com/office/drawing/2014/main" val="2380357592"/>
                  </a:ext>
                </a:extLst>
              </a:tr>
              <a:tr h="5134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rtl="0" fontAlgn="ctr"/>
                      <a:r>
                        <a:rPr lang="ne-NP" sz="1400" b="1" u="none" strike="noStrike" dirty="0">
                          <a:effectLst/>
                        </a:rPr>
                        <a:t>जम्मा </a:t>
                      </a:r>
                      <a:endParaRPr lang="ne-NP" sz="1400" b="1" i="0" u="none" strike="noStrike" dirty="0">
                        <a:solidFill>
                          <a:srgbClr val="FF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240" marR="6240" marT="624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Kalimati" panose="00000400000000000000" pitchFamily="2"/>
                        </a:rPr>
                        <a:t>१५६६२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Kalimati" panose="00000400000000000000" pitchFamily="2"/>
                        </a:rPr>
                        <a:t>१३६९३८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Kalimati" panose="00000400000000000000" pitchFamily="2"/>
                        </a:rPr>
                        <a:t>१५२६००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Kalimati" panose="00000400000000000000" pitchFamily="2"/>
                        </a:rPr>
                        <a:t>३८२५.४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Kalimati" panose="00000400000000000000" pitchFamily="2"/>
                        </a:rPr>
                        <a:t>४४२०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Kalimati" panose="00000400000000000000" pitchFamily="2"/>
                        </a:rPr>
                        <a:t>८२४५.४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6240" marR="6240" marT="6240" marB="0" anchor="ctr"/>
                </a:tc>
                <a:extLst>
                  <a:ext uri="{0D108BD9-81ED-4DB2-BD59-A6C34878D82A}">
                    <a16:rowId xmlns:a16="http://schemas.microsoft.com/office/drawing/2014/main" val="362010484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26CD110-EF9D-4057-860C-0B8A7C0156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033958"/>
              </p:ext>
            </p:extLst>
          </p:nvPr>
        </p:nvGraphicFramePr>
        <p:xfrm>
          <a:off x="231228" y="1858963"/>
          <a:ext cx="11676991" cy="286759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03707">
                  <a:extLst>
                    <a:ext uri="{9D8B030D-6E8A-4147-A177-3AD203B41FA5}">
                      <a16:colId xmlns:a16="http://schemas.microsoft.com/office/drawing/2014/main" val="2597957663"/>
                    </a:ext>
                  </a:extLst>
                </a:gridCol>
                <a:gridCol w="2834430">
                  <a:extLst>
                    <a:ext uri="{9D8B030D-6E8A-4147-A177-3AD203B41FA5}">
                      <a16:colId xmlns:a16="http://schemas.microsoft.com/office/drawing/2014/main" val="3272518151"/>
                    </a:ext>
                  </a:extLst>
                </a:gridCol>
                <a:gridCol w="2653232">
                  <a:extLst>
                    <a:ext uri="{9D8B030D-6E8A-4147-A177-3AD203B41FA5}">
                      <a16:colId xmlns:a16="http://schemas.microsoft.com/office/drawing/2014/main" val="2409370309"/>
                    </a:ext>
                  </a:extLst>
                </a:gridCol>
                <a:gridCol w="1675621">
                  <a:extLst>
                    <a:ext uri="{9D8B030D-6E8A-4147-A177-3AD203B41FA5}">
                      <a16:colId xmlns:a16="http://schemas.microsoft.com/office/drawing/2014/main" val="2284242373"/>
                    </a:ext>
                  </a:extLst>
                </a:gridCol>
                <a:gridCol w="1120572">
                  <a:extLst>
                    <a:ext uri="{9D8B030D-6E8A-4147-A177-3AD203B41FA5}">
                      <a16:colId xmlns:a16="http://schemas.microsoft.com/office/drawing/2014/main" val="4057605898"/>
                    </a:ext>
                  </a:extLst>
                </a:gridCol>
                <a:gridCol w="1267189">
                  <a:extLst>
                    <a:ext uri="{9D8B030D-6E8A-4147-A177-3AD203B41FA5}">
                      <a16:colId xmlns:a16="http://schemas.microsoft.com/office/drawing/2014/main" val="3313951116"/>
                    </a:ext>
                  </a:extLst>
                </a:gridCol>
                <a:gridCol w="921592">
                  <a:extLst>
                    <a:ext uri="{9D8B030D-6E8A-4147-A177-3AD203B41FA5}">
                      <a16:colId xmlns:a16="http://schemas.microsoft.com/office/drawing/2014/main" val="2662159328"/>
                    </a:ext>
                  </a:extLst>
                </a:gridCol>
                <a:gridCol w="900648">
                  <a:extLst>
                    <a:ext uri="{9D8B030D-6E8A-4147-A177-3AD203B41FA5}">
                      <a16:colId xmlns:a16="http://schemas.microsoft.com/office/drawing/2014/main" val="2651650832"/>
                    </a:ext>
                  </a:extLst>
                </a:gridCol>
              </a:tblGrid>
              <a:tr h="318851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ne-NP" sz="2400" u="none" strike="noStrike" dirty="0">
                          <a:effectLst/>
                        </a:rPr>
                        <a:t>प्रथम त्रैमासिकमा भएका सम्झौता सम्बन्धि विवरण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5905" marR="5905" marT="590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017782"/>
                  </a:ext>
                </a:extLst>
              </a:tr>
              <a:tr h="641077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1" u="none" strike="noStrike" dirty="0">
                          <a:effectLst/>
                        </a:rPr>
                        <a:t>क्र स</a:t>
                      </a:r>
                      <a:endParaRPr lang="ne-NP" sz="16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5905" marR="5905" marT="59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1" u="none" strike="noStrike" dirty="0">
                          <a:effectLst/>
                        </a:rPr>
                        <a:t>सम्झौताको नाम</a:t>
                      </a:r>
                      <a:endParaRPr lang="ne-NP" sz="16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5905" marR="5905" marT="59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1" u="none" strike="noStrike" dirty="0">
                          <a:effectLst/>
                        </a:rPr>
                        <a:t>सम्बन्धित आयोजनाको नाम</a:t>
                      </a:r>
                      <a:endParaRPr lang="ne-NP" sz="16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5905" marR="5905" marT="59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1" u="none" strike="noStrike" dirty="0">
                          <a:effectLst/>
                        </a:rPr>
                        <a:t>मालसामान खरिद / निर्माण कार्य / परामर्श सेवा / अन्य</a:t>
                      </a:r>
                      <a:endParaRPr lang="ne-NP" sz="16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5905" marR="5905" marT="59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1" u="none" strike="noStrike" dirty="0">
                          <a:effectLst/>
                        </a:rPr>
                        <a:t>सम्झौताको किसिम (ई-बिडिङ / टेन्डर / उपभोक्ता समिति)</a:t>
                      </a:r>
                      <a:endParaRPr lang="ne-NP" sz="16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5905" marR="5905" marT="59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1" u="none" strike="noStrike" dirty="0">
                          <a:effectLst/>
                        </a:rPr>
                        <a:t>लागत अनुमान</a:t>
                      </a:r>
                    </a:p>
                    <a:p>
                      <a:pPr algn="ctr" fontAlgn="ctr"/>
                      <a:r>
                        <a:rPr lang="ne-NP" sz="1600" b="1" u="none" strike="noStrike" dirty="0">
                          <a:effectLst/>
                        </a:rPr>
                        <a:t>(रु. हजारमा) </a:t>
                      </a:r>
                      <a:endParaRPr lang="ne-NP" sz="16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5905" marR="5905" marT="59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1" u="none" strike="noStrike" dirty="0">
                          <a:effectLst/>
                        </a:rPr>
                        <a:t>सम्झौता रकम</a:t>
                      </a:r>
                    </a:p>
                    <a:p>
                      <a:pPr algn="ctr" fontAlgn="ctr"/>
                      <a:r>
                        <a:rPr lang="ne-NP" sz="1600" b="1" u="none" strike="noStrike" dirty="0">
                          <a:effectLst/>
                        </a:rPr>
                        <a:t>(रु. हजारमा)</a:t>
                      </a:r>
                      <a:endParaRPr lang="ne-NP" sz="16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5905" marR="5905" marT="59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1" u="none" strike="noStrike" dirty="0">
                          <a:effectLst/>
                        </a:rPr>
                        <a:t>सम्झौता मिति</a:t>
                      </a:r>
                      <a:endParaRPr lang="ne-NP" sz="16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5905" marR="5905" marT="5905" marB="0" anchor="ctr"/>
                </a:tc>
                <a:extLst>
                  <a:ext uri="{0D108BD9-81ED-4DB2-BD59-A6C34878D82A}">
                    <a16:rowId xmlns:a16="http://schemas.microsoft.com/office/drawing/2014/main" val="2941466040"/>
                  </a:ext>
                </a:extLst>
              </a:tr>
              <a:tr h="327338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>
                          <a:effectLst/>
                        </a:rPr>
                        <a:t>१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5905" marR="5905" marT="590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Supply and Installation of CCTV Camera in Office </a:t>
                      </a:r>
                      <a:r>
                        <a:rPr lang="en-US" sz="1600" b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Peremises</a:t>
                      </a:r>
                      <a:endParaRPr lang="en-US" sz="16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u="none" strike="noStrike" dirty="0">
                          <a:effectLst/>
                        </a:rPr>
                        <a:t>कन्कार्इ सिचार्इ आयोजना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5905" marR="5905" marT="59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u="none" strike="noStrike" dirty="0">
                          <a:effectLst/>
                        </a:rPr>
                        <a:t>मालसामान खरिद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5905" marR="5905" marT="59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u="none" strike="noStrike">
                          <a:effectLst/>
                        </a:rPr>
                        <a:t>सोझै खरिद 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5905" marR="5905" marT="59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e-NP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१५०</a:t>
                      </a:r>
                      <a:endParaRPr lang="en-US" sz="16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e-NP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१४९.९९</a:t>
                      </a:r>
                      <a:endParaRPr lang="en-US" sz="16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5905" marR="5905" marT="5905" marB="0" anchor="ctr"/>
                </a:tc>
                <a:extLst>
                  <a:ext uri="{0D108BD9-81ED-4DB2-BD59-A6C34878D82A}">
                    <a16:rowId xmlns:a16="http://schemas.microsoft.com/office/drawing/2014/main" val="2568402765"/>
                  </a:ext>
                </a:extLst>
              </a:tr>
              <a:tr h="206663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>
                          <a:effectLst/>
                        </a:rPr>
                        <a:t>२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5905" marR="5905" marT="590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u="none" strike="noStrike" dirty="0">
                          <a:effectLst/>
                        </a:rPr>
                        <a:t>KIMO/WORKS/DQ/2079-080/W-1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05" marR="5905" marT="59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u="none" strike="noStrike" dirty="0">
                          <a:effectLst/>
                        </a:rPr>
                        <a:t>कन्कार्इ सिचार्इ आयोजना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5905" marR="5905" marT="59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u="none" strike="noStrike" dirty="0">
                          <a:effectLst/>
                        </a:rPr>
                        <a:t>निर्माण कार्य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5905" marR="5905" marT="59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u="none" strike="noStrike" dirty="0">
                          <a:effectLst/>
                        </a:rPr>
                        <a:t>सोझै खरिद 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5905" marR="5905" marT="59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e-NP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९९६.८१</a:t>
                      </a:r>
                      <a:endParaRPr lang="en-US" sz="16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e-NP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९५५.९८</a:t>
                      </a:r>
                      <a:endParaRPr lang="en-US" sz="16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२०७९/५/३०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5905" marR="5905" marT="5905" marB="0" anchor="ctr"/>
                </a:tc>
                <a:extLst>
                  <a:ext uri="{0D108BD9-81ED-4DB2-BD59-A6C34878D82A}">
                    <a16:rowId xmlns:a16="http://schemas.microsoft.com/office/drawing/2014/main" val="3214658659"/>
                  </a:ext>
                </a:extLst>
              </a:tr>
              <a:tr h="206663">
                <a:tc>
                  <a:txBody>
                    <a:bodyPr/>
                    <a:lstStyle/>
                    <a:p>
                      <a:pPr algn="ctr" fontAlgn="ctr"/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5905" marR="5905" marT="590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ne-NP" sz="1800" b="1" u="none" strike="noStrike" dirty="0">
                          <a:effectLst/>
                        </a:rPr>
                        <a:t>जम्मा</a:t>
                      </a:r>
                      <a:endParaRPr lang="ne-NP" sz="18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5905" marR="5905" marT="590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5905" marR="5905" marT="59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5905" marR="5905" marT="59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1146.81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1105.97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>
                          <a:effectLst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5905" marR="5905" marT="5905" marB="0" anchor="ctr"/>
                </a:tc>
                <a:extLst>
                  <a:ext uri="{0D108BD9-81ED-4DB2-BD59-A6C34878D82A}">
                    <a16:rowId xmlns:a16="http://schemas.microsoft.com/office/drawing/2014/main" val="374399434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F45EC7A-C962-4D88-975E-E9DF5FB708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6289136"/>
              </p:ext>
            </p:extLst>
          </p:nvPr>
        </p:nvGraphicFramePr>
        <p:xfrm>
          <a:off x="276711" y="254221"/>
          <a:ext cx="11680063" cy="62901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8185">
                  <a:extLst>
                    <a:ext uri="{9D8B030D-6E8A-4147-A177-3AD203B41FA5}">
                      <a16:colId xmlns:a16="http://schemas.microsoft.com/office/drawing/2014/main" val="1486222928"/>
                    </a:ext>
                  </a:extLst>
                </a:gridCol>
                <a:gridCol w="431460">
                  <a:extLst>
                    <a:ext uri="{9D8B030D-6E8A-4147-A177-3AD203B41FA5}">
                      <a16:colId xmlns:a16="http://schemas.microsoft.com/office/drawing/2014/main" val="108532434"/>
                    </a:ext>
                  </a:extLst>
                </a:gridCol>
                <a:gridCol w="1458742">
                  <a:extLst>
                    <a:ext uri="{9D8B030D-6E8A-4147-A177-3AD203B41FA5}">
                      <a16:colId xmlns:a16="http://schemas.microsoft.com/office/drawing/2014/main" val="95045560"/>
                    </a:ext>
                  </a:extLst>
                </a:gridCol>
                <a:gridCol w="804815">
                  <a:extLst>
                    <a:ext uri="{9D8B030D-6E8A-4147-A177-3AD203B41FA5}">
                      <a16:colId xmlns:a16="http://schemas.microsoft.com/office/drawing/2014/main" val="2296333550"/>
                    </a:ext>
                  </a:extLst>
                </a:gridCol>
                <a:gridCol w="1083365">
                  <a:extLst>
                    <a:ext uri="{9D8B030D-6E8A-4147-A177-3AD203B41FA5}">
                      <a16:colId xmlns:a16="http://schemas.microsoft.com/office/drawing/2014/main" val="2386640112"/>
                    </a:ext>
                  </a:extLst>
                </a:gridCol>
                <a:gridCol w="636105">
                  <a:extLst>
                    <a:ext uri="{9D8B030D-6E8A-4147-A177-3AD203B41FA5}">
                      <a16:colId xmlns:a16="http://schemas.microsoft.com/office/drawing/2014/main" val="1056876518"/>
                    </a:ext>
                  </a:extLst>
                </a:gridCol>
                <a:gridCol w="934278">
                  <a:extLst>
                    <a:ext uri="{9D8B030D-6E8A-4147-A177-3AD203B41FA5}">
                      <a16:colId xmlns:a16="http://schemas.microsoft.com/office/drawing/2014/main" val="2277197131"/>
                    </a:ext>
                  </a:extLst>
                </a:gridCol>
                <a:gridCol w="775252">
                  <a:extLst>
                    <a:ext uri="{9D8B030D-6E8A-4147-A177-3AD203B41FA5}">
                      <a16:colId xmlns:a16="http://schemas.microsoft.com/office/drawing/2014/main" val="854633838"/>
                    </a:ext>
                  </a:extLst>
                </a:gridCol>
                <a:gridCol w="1480930">
                  <a:extLst>
                    <a:ext uri="{9D8B030D-6E8A-4147-A177-3AD203B41FA5}">
                      <a16:colId xmlns:a16="http://schemas.microsoft.com/office/drawing/2014/main" val="4236857459"/>
                    </a:ext>
                  </a:extLst>
                </a:gridCol>
                <a:gridCol w="1053548">
                  <a:extLst>
                    <a:ext uri="{9D8B030D-6E8A-4147-A177-3AD203B41FA5}">
                      <a16:colId xmlns:a16="http://schemas.microsoft.com/office/drawing/2014/main" val="4062764521"/>
                    </a:ext>
                  </a:extLst>
                </a:gridCol>
                <a:gridCol w="636105">
                  <a:extLst>
                    <a:ext uri="{9D8B030D-6E8A-4147-A177-3AD203B41FA5}">
                      <a16:colId xmlns:a16="http://schemas.microsoft.com/office/drawing/2014/main" val="975738179"/>
                    </a:ext>
                  </a:extLst>
                </a:gridCol>
                <a:gridCol w="606287">
                  <a:extLst>
                    <a:ext uri="{9D8B030D-6E8A-4147-A177-3AD203B41FA5}">
                      <a16:colId xmlns:a16="http://schemas.microsoft.com/office/drawing/2014/main" val="4170394955"/>
                    </a:ext>
                  </a:extLst>
                </a:gridCol>
                <a:gridCol w="1470991">
                  <a:extLst>
                    <a:ext uri="{9D8B030D-6E8A-4147-A177-3AD203B41FA5}">
                      <a16:colId xmlns:a16="http://schemas.microsoft.com/office/drawing/2014/main" val="3053437768"/>
                    </a:ext>
                  </a:extLst>
                </a:gridCol>
              </a:tblGrid>
              <a:tr h="450953">
                <a:tc gridSpan="13">
                  <a:txBody>
                    <a:bodyPr/>
                    <a:lstStyle/>
                    <a:p>
                      <a:pPr algn="ctr" fontAlgn="b"/>
                      <a:r>
                        <a:rPr lang="ne-NP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Kalimati" panose="00000400000000000000" pitchFamily="2"/>
                        </a:rPr>
                        <a:t>प्रदेश सरकार तर्फको क्रियाकलाप विवरण</a:t>
                      </a:r>
                    </a:p>
                  </a:txBody>
                  <a:tcPr marL="4867" marR="4867" marT="4867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4867" marR="4867" marT="486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4867" marR="4867" marT="486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4867" marR="4867" marT="486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4867" marR="4867" marT="486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4867" marR="4867" marT="486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4867" marR="4867" marT="486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4867" marR="4867" marT="486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4867" marR="4867" marT="4867" marB="0" anchor="b"/>
                </a:tc>
                <a:extLst>
                  <a:ext uri="{0D108BD9-81ED-4DB2-BD59-A6C34878D82A}">
                    <a16:rowId xmlns:a16="http://schemas.microsoft.com/office/drawing/2014/main" val="2505715706"/>
                  </a:ext>
                </a:extLst>
              </a:tr>
              <a:tr h="67745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ne-NP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क्र. सं</a:t>
                      </a:r>
                    </a:p>
                  </a:txBody>
                  <a:tcPr marL="4867" marR="4867" marT="4867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ne-NP" sz="12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ब.उ.शि.नं</a:t>
                      </a:r>
                    </a:p>
                  </a:txBody>
                  <a:tcPr marL="4867" marR="4867" marT="4867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ne-NP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क्रियाकलाप कोड</a:t>
                      </a:r>
                    </a:p>
                  </a:txBody>
                  <a:tcPr marL="4867" marR="4867" marT="4867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ne-NP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आयोजनाको नाम</a:t>
                      </a:r>
                    </a:p>
                  </a:txBody>
                  <a:tcPr marL="4867" marR="4867" marT="4867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ne-NP" sz="12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लागत अनुमान (श्रमदान बाहेक)</a:t>
                      </a:r>
                    </a:p>
                  </a:txBody>
                  <a:tcPr marL="4867" marR="4867" marT="4867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ne-NP" sz="12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जनसहभागीता</a:t>
                      </a:r>
                    </a:p>
                  </a:txBody>
                  <a:tcPr marL="4867" marR="4867" marT="4867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ne-NP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कुल लागत</a:t>
                      </a:r>
                    </a:p>
                  </a:txBody>
                  <a:tcPr marL="4867" marR="4867" marT="4867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ne-NP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हाल सम्मको कुल खर्च</a:t>
                      </a:r>
                    </a:p>
                  </a:txBody>
                  <a:tcPr marL="4867" marR="4867" marT="4867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ne-NP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आ.व.२०७९/८० को विनियोजित बजेट (रु हजारमा)</a:t>
                      </a:r>
                    </a:p>
                  </a:txBody>
                  <a:tcPr marL="4867" marR="4867" marT="4867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ne-NP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आ.व.२०७९/८० को  हाल सम्मको खर्च (रु हजारमा)</a:t>
                      </a:r>
                    </a:p>
                  </a:txBody>
                  <a:tcPr marL="4867" marR="4867" marT="4867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ne-NP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वित्तिय प्रगति</a:t>
                      </a:r>
                    </a:p>
                  </a:txBody>
                  <a:tcPr marL="4867" marR="4867" marT="4867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ne-NP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भौतिक प्रगति</a:t>
                      </a:r>
                    </a:p>
                  </a:txBody>
                  <a:tcPr marL="4867" marR="4867" marT="4867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ne-NP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आ.व. २०७९/८० मा सम्पन्न हुने/नहुने</a:t>
                      </a:r>
                    </a:p>
                  </a:txBody>
                  <a:tcPr marL="4867" marR="4867" marT="4867" marB="0" anchor="ctr"/>
                </a:tc>
                <a:extLst>
                  <a:ext uri="{0D108BD9-81ED-4DB2-BD59-A6C34878D82A}">
                    <a16:rowId xmlns:a16="http://schemas.microsoft.com/office/drawing/2014/main" val="1088898940"/>
                  </a:ext>
                </a:extLst>
              </a:tr>
              <a:tr h="2287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 rowSpan="17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31302104</a:t>
                      </a:r>
                    </a:p>
                  </a:txBody>
                  <a:tcPr marL="7620" marR="7620" marT="7620" marB="0" vert="vert27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11.3.22.3</a:t>
                      </a:r>
                    </a:p>
                  </a:txBody>
                  <a:tcPr marL="7620" marR="7620" marT="7620" marB="0" anchor="b"/>
                </a:tc>
                <a:tc rowSpan="17">
                  <a:txBody>
                    <a:bodyPr/>
                    <a:lstStyle/>
                    <a:p>
                      <a:pPr algn="ctr" fontAlgn="ctr"/>
                      <a:r>
                        <a:rPr lang="ne-NP" sz="1200" u="none" strike="noStrike">
                          <a:effectLst/>
                        </a:rPr>
                        <a:t>कन्कार्इ सिचार्इ आयोजना</a:t>
                      </a:r>
                      <a:endParaRPr lang="ne-NP" sz="12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4867" marR="4867" marT="4867" marB="0" vert="vert27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150.0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150.00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149.99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150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149.99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99.99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4867" marR="4867" marT="4867" marB="0" anchor="ctr"/>
                </a:tc>
                <a:extLst>
                  <a:ext uri="{0D108BD9-81ED-4DB2-BD59-A6C34878D82A}">
                    <a16:rowId xmlns:a16="http://schemas.microsoft.com/office/drawing/2014/main" val="528485548"/>
                  </a:ext>
                </a:extLst>
              </a:tr>
              <a:tr h="2903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11.4.15.1986</a:t>
                      </a: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0.00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10000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0.00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0.00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200" u="none" strike="noStrike">
                          <a:effectLst/>
                        </a:rPr>
                        <a:t>सम्पन्न हुने</a:t>
                      </a:r>
                      <a:endParaRPr lang="ne-NP" sz="12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4867" marR="4867" marT="4867" marB="0" anchor="ctr"/>
                </a:tc>
                <a:extLst>
                  <a:ext uri="{0D108BD9-81ED-4DB2-BD59-A6C34878D82A}">
                    <a16:rowId xmlns:a16="http://schemas.microsoft.com/office/drawing/2014/main" val="3459046247"/>
                  </a:ext>
                </a:extLst>
              </a:tr>
              <a:tr h="2903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11.4.15.964</a:t>
                      </a: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0.00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10688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0.00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0.00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23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200" u="none" strike="noStrike">
                          <a:effectLst/>
                        </a:rPr>
                        <a:t>सम्पन्न हुने</a:t>
                      </a:r>
                      <a:endParaRPr lang="ne-NP" sz="12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4867" marR="4867" marT="4867" marB="0" anchor="ctr"/>
                </a:tc>
                <a:extLst>
                  <a:ext uri="{0D108BD9-81ED-4DB2-BD59-A6C34878D82A}">
                    <a16:rowId xmlns:a16="http://schemas.microsoft.com/office/drawing/2014/main" val="1500787112"/>
                  </a:ext>
                </a:extLst>
              </a:tr>
              <a:tr h="2903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11.4.15.965</a:t>
                      </a: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256.06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2000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256.06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12.80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200" u="none" strike="noStrike">
                          <a:effectLst/>
                        </a:rPr>
                        <a:t>सम्पन्न हुने</a:t>
                      </a:r>
                      <a:endParaRPr lang="ne-NP" sz="12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4867" marR="4867" marT="4867" marB="0" anchor="ctr"/>
                </a:tc>
                <a:extLst>
                  <a:ext uri="{0D108BD9-81ED-4DB2-BD59-A6C34878D82A}">
                    <a16:rowId xmlns:a16="http://schemas.microsoft.com/office/drawing/2014/main" val="4196894479"/>
                  </a:ext>
                </a:extLst>
              </a:tr>
              <a:tr h="2903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5</a:t>
                      </a: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11.4.15.966</a:t>
                      </a: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0.00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500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0.00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0.00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20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200" u="none" strike="noStrike">
                          <a:effectLst/>
                        </a:rPr>
                        <a:t>सम्पन्न हुने</a:t>
                      </a:r>
                      <a:endParaRPr lang="ne-NP" sz="12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4867" marR="4867" marT="4867" marB="0" anchor="ctr"/>
                </a:tc>
                <a:extLst>
                  <a:ext uri="{0D108BD9-81ED-4DB2-BD59-A6C34878D82A}">
                    <a16:rowId xmlns:a16="http://schemas.microsoft.com/office/drawing/2014/main" val="2236586141"/>
                  </a:ext>
                </a:extLst>
              </a:tr>
              <a:tr h="2903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6</a:t>
                      </a: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11.4.15.968</a:t>
                      </a: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0.00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1000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0.00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0.00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200" u="none" strike="noStrike">
                          <a:effectLst/>
                        </a:rPr>
                        <a:t>सम्पन्न हुने</a:t>
                      </a:r>
                      <a:endParaRPr lang="ne-NP" sz="12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4867" marR="4867" marT="4867" marB="0" anchor="ctr"/>
                </a:tc>
                <a:extLst>
                  <a:ext uri="{0D108BD9-81ED-4DB2-BD59-A6C34878D82A}">
                    <a16:rowId xmlns:a16="http://schemas.microsoft.com/office/drawing/2014/main" val="1069259546"/>
                  </a:ext>
                </a:extLst>
              </a:tr>
              <a:tr h="2903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7</a:t>
                      </a: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11.4.15.969</a:t>
                      </a: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996.81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996.81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925.53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1000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925.53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92.55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4867" marR="4867" marT="4867" marB="0" anchor="ctr"/>
                </a:tc>
                <a:extLst>
                  <a:ext uri="{0D108BD9-81ED-4DB2-BD59-A6C34878D82A}">
                    <a16:rowId xmlns:a16="http://schemas.microsoft.com/office/drawing/2014/main" val="2165216694"/>
                  </a:ext>
                </a:extLst>
              </a:tr>
              <a:tr h="2903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8</a:t>
                      </a: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11.4.15.970</a:t>
                      </a: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10000.00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10000.00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0.00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10000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0.00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0.00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20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200" u="none" strike="noStrike">
                          <a:effectLst/>
                        </a:rPr>
                        <a:t>सम्पन्न हुने</a:t>
                      </a:r>
                      <a:endParaRPr lang="ne-NP" sz="12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4867" marR="4867" marT="4867" marB="0" anchor="ctr"/>
                </a:tc>
                <a:extLst>
                  <a:ext uri="{0D108BD9-81ED-4DB2-BD59-A6C34878D82A}">
                    <a16:rowId xmlns:a16="http://schemas.microsoft.com/office/drawing/2014/main" val="74358632"/>
                  </a:ext>
                </a:extLst>
              </a:tr>
              <a:tr h="2903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9</a:t>
                      </a: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11.4.15.971</a:t>
                      </a: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7938.28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7938.28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0.00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10000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0.00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0.00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20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200" u="none" strike="noStrike">
                          <a:effectLst/>
                        </a:rPr>
                        <a:t>सम्पन्न हुने</a:t>
                      </a:r>
                      <a:endParaRPr lang="ne-NP" sz="12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4867" marR="4867" marT="4867" marB="0" anchor="ctr"/>
                </a:tc>
                <a:extLst>
                  <a:ext uri="{0D108BD9-81ED-4DB2-BD59-A6C34878D82A}">
                    <a16:rowId xmlns:a16="http://schemas.microsoft.com/office/drawing/2014/main" val="3484392439"/>
                  </a:ext>
                </a:extLst>
              </a:tr>
              <a:tr h="2903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10</a:t>
                      </a: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11.4.15.972</a:t>
                      </a: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0.00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2000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0.00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0.00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200" u="none" strike="noStrike" dirty="0">
                          <a:effectLst/>
                        </a:rPr>
                        <a:t>सम्पन्न हुने</a:t>
                      </a:r>
                      <a:endParaRPr lang="ne-NP" sz="12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4867" marR="4867" marT="4867" marB="0" anchor="ctr"/>
                </a:tc>
                <a:extLst>
                  <a:ext uri="{0D108BD9-81ED-4DB2-BD59-A6C34878D82A}">
                    <a16:rowId xmlns:a16="http://schemas.microsoft.com/office/drawing/2014/main" val="1519066500"/>
                  </a:ext>
                </a:extLst>
              </a:tr>
              <a:tr h="2903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11</a:t>
                      </a: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11.4.15.974</a:t>
                      </a: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0.00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1000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0.00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0.00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200" u="none" strike="noStrike" dirty="0">
                          <a:effectLst/>
                        </a:rPr>
                        <a:t>सम्पन्न हुने</a:t>
                      </a:r>
                      <a:endParaRPr lang="ne-NP" sz="12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4867" marR="4867" marT="4867" marB="0" anchor="ctr"/>
                </a:tc>
                <a:extLst>
                  <a:ext uri="{0D108BD9-81ED-4DB2-BD59-A6C34878D82A}">
                    <a16:rowId xmlns:a16="http://schemas.microsoft.com/office/drawing/2014/main" val="2846680464"/>
                  </a:ext>
                </a:extLst>
              </a:tr>
              <a:tr h="2903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12</a:t>
                      </a: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11.4.15.977</a:t>
                      </a: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0.00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1000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0.00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0.00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200" u="none" strike="noStrike" dirty="0">
                          <a:effectLst/>
                        </a:rPr>
                        <a:t>सम्पन्न हुने</a:t>
                      </a:r>
                      <a:endParaRPr lang="ne-NP" sz="12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4867" marR="4867" marT="4867" marB="0" anchor="ctr"/>
                </a:tc>
                <a:extLst>
                  <a:ext uri="{0D108BD9-81ED-4DB2-BD59-A6C34878D82A}">
                    <a16:rowId xmlns:a16="http://schemas.microsoft.com/office/drawing/2014/main" val="2714562889"/>
                  </a:ext>
                </a:extLst>
              </a:tr>
              <a:tr h="2903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13</a:t>
                      </a: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11.4.15.979</a:t>
                      </a: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0.00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2100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0.00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0.00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200" u="none" strike="noStrike" dirty="0">
                          <a:effectLst/>
                        </a:rPr>
                        <a:t>सम्पन्न हुने</a:t>
                      </a:r>
                      <a:endParaRPr lang="ne-NP" sz="12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4867" marR="4867" marT="4867" marB="0" anchor="ctr"/>
                </a:tc>
                <a:extLst>
                  <a:ext uri="{0D108BD9-81ED-4DB2-BD59-A6C34878D82A}">
                    <a16:rowId xmlns:a16="http://schemas.microsoft.com/office/drawing/2014/main" val="11151877"/>
                  </a:ext>
                </a:extLst>
              </a:tr>
              <a:tr h="2903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14</a:t>
                      </a: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11.4.15.981</a:t>
                      </a: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853.5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853.50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85.35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150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85.35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56.90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50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200" u="none" strike="noStrike" dirty="0">
                          <a:effectLst/>
                        </a:rPr>
                        <a:t>सम्पन्न हुने</a:t>
                      </a:r>
                      <a:endParaRPr lang="ne-NP" sz="12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4867" marR="4867" marT="4867" marB="0" anchor="ctr"/>
                </a:tc>
                <a:extLst>
                  <a:ext uri="{0D108BD9-81ED-4DB2-BD59-A6C34878D82A}">
                    <a16:rowId xmlns:a16="http://schemas.microsoft.com/office/drawing/2014/main" val="3881339254"/>
                  </a:ext>
                </a:extLst>
              </a:tr>
              <a:tr h="2903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15</a:t>
                      </a: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11.4.15.982</a:t>
                      </a: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25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25.00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25.00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50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25.00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50.00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50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200" u="none" strike="noStrike" dirty="0">
                          <a:effectLst/>
                        </a:rPr>
                        <a:t>सम्पन्न हुने</a:t>
                      </a:r>
                      <a:endParaRPr lang="ne-NP" sz="12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4867" marR="4867" marT="4867" marB="0" anchor="ctr"/>
                </a:tc>
                <a:extLst>
                  <a:ext uri="{0D108BD9-81ED-4DB2-BD59-A6C34878D82A}">
                    <a16:rowId xmlns:a16="http://schemas.microsoft.com/office/drawing/2014/main" val="559470743"/>
                  </a:ext>
                </a:extLst>
              </a:tr>
              <a:tr h="2903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16</a:t>
                      </a: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11.4.15.983</a:t>
                      </a: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25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25.00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25.00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50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25.00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50.00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50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200" u="none" strike="noStrike" dirty="0">
                          <a:effectLst/>
                        </a:rPr>
                        <a:t>सम्पन्न हुने</a:t>
                      </a:r>
                      <a:endParaRPr lang="ne-NP" sz="12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4867" marR="4867" marT="4867" marB="0" anchor="ctr"/>
                </a:tc>
                <a:extLst>
                  <a:ext uri="{0D108BD9-81ED-4DB2-BD59-A6C34878D82A}">
                    <a16:rowId xmlns:a16="http://schemas.microsoft.com/office/drawing/2014/main" val="998475806"/>
                  </a:ext>
                </a:extLst>
              </a:tr>
              <a:tr h="2903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17</a:t>
                      </a: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11.4.15.984</a:t>
                      </a: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0.00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250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0.00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0.00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200" u="none" strike="noStrike" dirty="0">
                          <a:effectLst/>
                        </a:rPr>
                        <a:t>सम्पन्न हुने</a:t>
                      </a:r>
                      <a:endParaRPr lang="ne-NP" sz="12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4867" marR="4867" marT="4867" marB="0" anchor="ctr"/>
                </a:tc>
                <a:extLst>
                  <a:ext uri="{0D108BD9-81ED-4DB2-BD59-A6C34878D82A}">
                    <a16:rowId xmlns:a16="http://schemas.microsoft.com/office/drawing/2014/main" val="3300753032"/>
                  </a:ext>
                </a:extLst>
              </a:tr>
              <a:tr h="22870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4867" marR="4867" marT="4867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ne-NP" sz="1400" b="1" u="none" strike="noStrike" dirty="0">
                          <a:effectLst/>
                        </a:rPr>
                        <a:t>जम्मा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4867" marR="4867" marT="4867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19988.59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0.00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19988.59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1466.93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Kalimati" panose="00000400000000000000" pitchFamily="2"/>
                        </a:rPr>
                        <a:t>51938.00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Kalimati" panose="00000400000000000000" pitchFamily="2"/>
                        </a:rPr>
                        <a:t>1466.93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4867" marR="4867" marT="48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4867" marR="4867" marT="48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4867" marR="4867" marT="4867" marB="0" anchor="b"/>
                </a:tc>
                <a:extLst>
                  <a:ext uri="{0D108BD9-81ED-4DB2-BD59-A6C34878D82A}">
                    <a16:rowId xmlns:a16="http://schemas.microsoft.com/office/drawing/2014/main" val="179005592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1161</TotalTime>
  <Words>1205</Words>
  <Application>Microsoft Office PowerPoint</Application>
  <PresentationFormat>Widescreen</PresentationFormat>
  <Paragraphs>610</Paragraphs>
  <Slides>27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</vt:lpstr>
      <vt:lpstr>Calibri</vt:lpstr>
      <vt:lpstr>Kalimati</vt:lpstr>
      <vt:lpstr>Mangal</vt:lpstr>
      <vt:lpstr>Preeti</vt:lpstr>
      <vt:lpstr>Times New Roman</vt:lpstr>
      <vt:lpstr>Timesn</vt:lpstr>
      <vt:lpstr>Wingdings 2</vt:lpstr>
      <vt:lpstr>Wingdings 3</vt:lpstr>
      <vt:lpstr>Office Theme</vt:lpstr>
      <vt:lpstr>Worksheet</vt:lpstr>
      <vt:lpstr>PowerPoint Presentation</vt:lpstr>
      <vt:lpstr>कन्काई सिंचाइ प्रणाली, परिचय</vt:lpstr>
      <vt:lpstr>दरवन्दी विवरण</vt:lpstr>
      <vt:lpstr>PowerPoint Presentation</vt:lpstr>
      <vt:lpstr>आ.व.07९/0८०को सिंचाई तर्फको प्रमुख उपलव्धिहरु</vt:lpstr>
      <vt:lpstr>आ.व.07९/0८० को नदी नियन्त्रण तर्फको प्रमुख उपलव्धिहरु</vt:lpstr>
      <vt:lpstr>PowerPoint Presentation</vt:lpstr>
      <vt:lpstr>PowerPoint Presentation</vt:lpstr>
      <vt:lpstr>PowerPoint Presentation</vt:lpstr>
      <vt:lpstr>PowerPoint Presentation</vt:lpstr>
      <vt:lpstr>आ.व. २०७९/८० मा संचालित कार्यक्रमहरु वाट भएको सिंचित क्षेत्रफल विस्तार </vt:lpstr>
      <vt:lpstr>बेरुजुको स्थिति (वांकी रहेको वेरुजुमात्र)</vt:lpstr>
      <vt:lpstr>PowerPoint Presentation</vt:lpstr>
      <vt:lpstr>समस्या तथा समाधानमा गरीएका प्रयासहरु</vt:lpstr>
      <vt:lpstr>समस्या तथा समाधानमा गरीएका प्रयासहरु</vt:lpstr>
      <vt:lpstr>समस्या तथा समाधानमा गरीएका प्रयासहरु</vt:lpstr>
      <vt:lpstr>क्रप कट सर्भे (धान बालि)</vt:lpstr>
      <vt:lpstr>सिंचाइ सेवा शुल्क संकलनको अवस्था</vt:lpstr>
      <vt:lpstr>योजना निर्माण तथा नहर संचालनका फोटोहरु</vt:lpstr>
      <vt:lpstr>नहर संचालन</vt:lpstr>
      <vt:lpstr>नहर सरसफार्इ कार्य</vt:lpstr>
      <vt:lpstr>नहर मर्मत कार्य</vt:lpstr>
      <vt:lpstr>मूल नहर मर्मत कार्य</vt:lpstr>
      <vt:lpstr>किसानहरुको क्षमता अभिवृद्धि कार्यक्रम</vt:lpstr>
      <vt:lpstr>किसानहरुको क्षमता अभिवृद्धि कार्यक्रम</vt:lpstr>
      <vt:lpstr>किसानहरुको क्षमता अभिवृद्धि कार्यक्रम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93</cp:revision>
  <cp:lastPrinted>2022-12-14T11:00:41Z</cp:lastPrinted>
  <dcterms:created xsi:type="dcterms:W3CDTF">2022-07-25T10:14:33Z</dcterms:created>
  <dcterms:modified xsi:type="dcterms:W3CDTF">2022-12-14T11:45:46Z</dcterms:modified>
</cp:coreProperties>
</file>